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84" r:id="rId3"/>
    <p:sldId id="293" r:id="rId4"/>
    <p:sldId id="294" r:id="rId5"/>
    <p:sldId id="300" r:id="rId6"/>
    <p:sldId id="301" r:id="rId7"/>
    <p:sldId id="302" r:id="rId8"/>
    <p:sldId id="303" r:id="rId9"/>
    <p:sldId id="305" r:id="rId10"/>
    <p:sldId id="306" r:id="rId11"/>
    <p:sldId id="304" r:id="rId12"/>
    <p:sldId id="307" r:id="rId13"/>
    <p:sldId id="299" r:id="rId14"/>
    <p:sldId id="29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58" autoAdjust="0"/>
  </p:normalViewPr>
  <p:slideViewPr>
    <p:cSldViewPr snapToGrid="0" snapToObjects="1">
      <p:cViewPr>
        <p:scale>
          <a:sx n="60" d="100"/>
          <a:sy n="60" d="100"/>
        </p:scale>
        <p:origin x="146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7CA46-A735-4046-BA30-FFCCEAA9114E}" type="datetimeFigureOut">
              <a:rPr lang="en-US" smtClean="0"/>
              <a:t>7/6/2022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4F209-A539-49B9-BDC2-861C16F52085}" type="slidenum">
              <a:rPr lang="en-US" smtClean="0"/>
              <a:t>‹#›</a:t>
            </a:fld>
            <a:endParaRPr lang="en-US"/>
          </a:p>
        </p:txBody>
      </p:sp>
    </p:spTree>
    <p:extLst>
      <p:ext uri="{BB962C8B-B14F-4D97-AF65-F5344CB8AC3E}">
        <p14:creationId xmlns:p14="http://schemas.microsoft.com/office/powerpoint/2010/main" val="404006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4F209-A539-49B9-BDC2-861C16F52085}" type="slidenum">
              <a:rPr lang="en-US" smtClean="0"/>
              <a:t>1</a:t>
            </a:fld>
            <a:endParaRPr lang="en-US"/>
          </a:p>
        </p:txBody>
      </p:sp>
    </p:spTree>
    <p:extLst>
      <p:ext uri="{BB962C8B-B14F-4D97-AF65-F5344CB8AC3E}">
        <p14:creationId xmlns:p14="http://schemas.microsoft.com/office/powerpoint/2010/main" val="379507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10</a:t>
            </a:fld>
            <a:endParaRPr lang="en-US"/>
          </a:p>
        </p:txBody>
      </p:sp>
    </p:spTree>
    <p:extLst>
      <p:ext uri="{BB962C8B-B14F-4D97-AF65-F5344CB8AC3E}">
        <p14:creationId xmlns:p14="http://schemas.microsoft.com/office/powerpoint/2010/main" val="260881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11</a:t>
            </a:fld>
            <a:endParaRPr lang="en-US"/>
          </a:p>
        </p:txBody>
      </p:sp>
    </p:spTree>
    <p:extLst>
      <p:ext uri="{BB962C8B-B14F-4D97-AF65-F5344CB8AC3E}">
        <p14:creationId xmlns:p14="http://schemas.microsoft.com/office/powerpoint/2010/main" val="50720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12</a:t>
            </a:fld>
            <a:endParaRPr lang="en-US"/>
          </a:p>
        </p:txBody>
      </p:sp>
    </p:spTree>
    <p:extLst>
      <p:ext uri="{BB962C8B-B14F-4D97-AF65-F5344CB8AC3E}">
        <p14:creationId xmlns:p14="http://schemas.microsoft.com/office/powerpoint/2010/main" val="178172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pPr defTabSz="965200"/>
            <a:fld id="{286BBE94-17E9-4FDD-8A55-4CA88D6FD2BD}" type="slidenum">
              <a:rPr lang="en-US" altLang="en-US" smtClean="0"/>
              <a:pPr defTabSz="965200"/>
              <a:t>2</a:t>
            </a:fld>
            <a:endParaRPr lang="en-US" altLang="en-US"/>
          </a:p>
        </p:txBody>
      </p:sp>
      <p:sp>
        <p:nvSpPr>
          <p:cNvPr id="132099" name="Rectangle 2"/>
          <p:cNvSpPr>
            <a:spLocks noGrp="1" noRot="1" noChangeAspect="1" noChangeArrowheads="1" noTextEdit="1"/>
          </p:cNvSpPr>
          <p:nvPr>
            <p:ph type="sldImg"/>
          </p:nvPr>
        </p:nvSpPr>
        <p:spPr>
          <a:xfrm>
            <a:off x="1303338" y="731838"/>
            <a:ext cx="4772025" cy="3579812"/>
          </a:xfrm>
          <a:ln/>
        </p:spPr>
      </p:sp>
      <p:sp>
        <p:nvSpPr>
          <p:cNvPr id="132100" name="Rectangle 3"/>
          <p:cNvSpPr>
            <a:spLocks noGrp="1" noChangeArrowheads="1"/>
          </p:cNvSpPr>
          <p:nvPr>
            <p:ph type="body" idx="1"/>
          </p:nvPr>
        </p:nvSpPr>
        <p:spPr>
          <a:xfrm>
            <a:off x="941388" y="4557713"/>
            <a:ext cx="5414962" cy="4311650"/>
          </a:xfrm>
          <a:noFill/>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72226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3</a:t>
            </a:fld>
            <a:endParaRPr lang="en-US"/>
          </a:p>
        </p:txBody>
      </p:sp>
    </p:spTree>
    <p:extLst>
      <p:ext uri="{BB962C8B-B14F-4D97-AF65-F5344CB8AC3E}">
        <p14:creationId xmlns:p14="http://schemas.microsoft.com/office/powerpoint/2010/main" val="381164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Veteran can only receive earnest money deposits back.  On a new construction contract, any change order deposits are forfeited.</a:t>
            </a:r>
          </a:p>
        </p:txBody>
      </p:sp>
      <p:sp>
        <p:nvSpPr>
          <p:cNvPr id="4" name="Slide Number Placeholder 3"/>
          <p:cNvSpPr>
            <a:spLocks noGrp="1"/>
          </p:cNvSpPr>
          <p:nvPr>
            <p:ph type="sldNum" sz="quarter" idx="10"/>
          </p:nvPr>
        </p:nvSpPr>
        <p:spPr/>
        <p:txBody>
          <a:bodyPr/>
          <a:lstStyle/>
          <a:p>
            <a:fld id="{CDF4F209-A539-49B9-BDC2-861C16F52085}" type="slidenum">
              <a:rPr lang="en-US" smtClean="0"/>
              <a:t>4</a:t>
            </a:fld>
            <a:endParaRPr lang="en-US"/>
          </a:p>
        </p:txBody>
      </p:sp>
    </p:spTree>
    <p:extLst>
      <p:ext uri="{BB962C8B-B14F-4D97-AF65-F5344CB8AC3E}">
        <p14:creationId xmlns:p14="http://schemas.microsoft.com/office/powerpoint/2010/main" val="78981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5</a:t>
            </a:fld>
            <a:endParaRPr lang="en-US"/>
          </a:p>
        </p:txBody>
      </p:sp>
    </p:spTree>
    <p:extLst>
      <p:ext uri="{BB962C8B-B14F-4D97-AF65-F5344CB8AC3E}">
        <p14:creationId xmlns:p14="http://schemas.microsoft.com/office/powerpoint/2010/main" val="371873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6</a:t>
            </a:fld>
            <a:endParaRPr lang="en-US"/>
          </a:p>
        </p:txBody>
      </p:sp>
    </p:spTree>
    <p:extLst>
      <p:ext uri="{BB962C8B-B14F-4D97-AF65-F5344CB8AC3E}">
        <p14:creationId xmlns:p14="http://schemas.microsoft.com/office/powerpoint/2010/main" val="121393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4">
                    <a:lumMod val="90000"/>
                    <a:lumOff val="10000"/>
                  </a:schemeClr>
                </a:solidFill>
              </a:rPr>
              <a:t>Many state approved contracts have manipulated the verbiage and combined FHA’s clause.  This is not technically a legal binding VA Escape Clause and can be challenged by VA.</a:t>
            </a:r>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7</a:t>
            </a:fld>
            <a:endParaRPr lang="en-US"/>
          </a:p>
        </p:txBody>
      </p:sp>
    </p:spTree>
    <p:extLst>
      <p:ext uri="{BB962C8B-B14F-4D97-AF65-F5344CB8AC3E}">
        <p14:creationId xmlns:p14="http://schemas.microsoft.com/office/powerpoint/2010/main" val="284080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4">
                    <a:lumMod val="90000"/>
                    <a:lumOff val="10000"/>
                  </a:schemeClr>
                </a:solidFill>
              </a:rPr>
              <a:t>Many servicers may try to overlay that an investor cannot assume the loan but this is VA’s mandate and required by law so the servicer cannot overlay this issue.</a:t>
            </a:r>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8</a:t>
            </a:fld>
            <a:endParaRPr lang="en-US"/>
          </a:p>
        </p:txBody>
      </p:sp>
    </p:spTree>
    <p:extLst>
      <p:ext uri="{BB962C8B-B14F-4D97-AF65-F5344CB8AC3E}">
        <p14:creationId xmlns:p14="http://schemas.microsoft.com/office/powerpoint/2010/main" val="203321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9</a:t>
            </a:fld>
            <a:endParaRPr lang="en-US"/>
          </a:p>
        </p:txBody>
      </p:sp>
    </p:spTree>
    <p:extLst>
      <p:ext uri="{BB962C8B-B14F-4D97-AF65-F5344CB8AC3E}">
        <p14:creationId xmlns:p14="http://schemas.microsoft.com/office/powerpoint/2010/main" val="327536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771786-E7F8-4E26-8475-419356094F86}"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70261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48F61-7F9A-4EA5-B9B8-ADB09B2DF695}"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230253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7638A-2FC3-49BB-8793-EE9268E647F9}"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50204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3823A6-F650-420D-8780-5447264FD61F}"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152100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502F20-0079-42F9-9B54-88EC4BA65899}"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12935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C9F4E5-5F4C-4530-AE4E-A179D148331C}" type="datetime1">
              <a:rPr lang="en-US" smtClean="0"/>
              <a:t>7/6/2022</a:t>
            </a:fld>
            <a:endParaRPr lang="en-US"/>
          </a:p>
        </p:txBody>
      </p:sp>
      <p:sp>
        <p:nvSpPr>
          <p:cNvPr id="6" name="Footer Placeholder 5"/>
          <p:cNvSpPr>
            <a:spLocks noGrp="1"/>
          </p:cNvSpPr>
          <p:nvPr>
            <p:ph type="ftr" sz="quarter" idx="11"/>
          </p:nvPr>
        </p:nvSpPr>
        <p:spPr/>
        <p:txBody>
          <a:bodyPr/>
          <a:lstStyle/>
          <a:p>
            <a:r>
              <a:rPr lang="en-US"/>
              <a:t>Writing a Great VA Loan Offer</a:t>
            </a:r>
          </a:p>
        </p:txBody>
      </p:sp>
      <p:sp>
        <p:nvSpPr>
          <p:cNvPr id="7" name="Slide Number Placeholder 6"/>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164264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7D9C7-6799-4F36-B8F4-40F2B023FEE2}" type="datetime1">
              <a:rPr lang="en-US" smtClean="0"/>
              <a:t>7/6/2022</a:t>
            </a:fld>
            <a:endParaRPr lang="en-US"/>
          </a:p>
        </p:txBody>
      </p:sp>
      <p:sp>
        <p:nvSpPr>
          <p:cNvPr id="8" name="Footer Placeholder 7"/>
          <p:cNvSpPr>
            <a:spLocks noGrp="1"/>
          </p:cNvSpPr>
          <p:nvPr>
            <p:ph type="ftr" sz="quarter" idx="11"/>
          </p:nvPr>
        </p:nvSpPr>
        <p:spPr/>
        <p:txBody>
          <a:bodyPr/>
          <a:lstStyle/>
          <a:p>
            <a:r>
              <a:rPr lang="en-US"/>
              <a:t>Writing a Great VA Loan Offer</a:t>
            </a:r>
          </a:p>
        </p:txBody>
      </p:sp>
      <p:sp>
        <p:nvSpPr>
          <p:cNvPr id="9" name="Slide Number Placeholder 8"/>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71184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1C71D4-D865-4DE8-A15E-030FA36A6EA9}" type="datetime1">
              <a:rPr lang="en-US" smtClean="0"/>
              <a:t>7/6/2022</a:t>
            </a:fld>
            <a:endParaRPr lang="en-US"/>
          </a:p>
        </p:txBody>
      </p:sp>
      <p:sp>
        <p:nvSpPr>
          <p:cNvPr id="4" name="Footer Placeholder 3"/>
          <p:cNvSpPr>
            <a:spLocks noGrp="1"/>
          </p:cNvSpPr>
          <p:nvPr>
            <p:ph type="ftr" sz="quarter" idx="11"/>
          </p:nvPr>
        </p:nvSpPr>
        <p:spPr/>
        <p:txBody>
          <a:bodyPr/>
          <a:lstStyle/>
          <a:p>
            <a:r>
              <a:rPr lang="en-US"/>
              <a:t>Writing a Great VA Loan Offer</a:t>
            </a:r>
          </a:p>
        </p:txBody>
      </p:sp>
      <p:sp>
        <p:nvSpPr>
          <p:cNvPr id="5" name="Slide Number Placeholder 4"/>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46275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D179F-7EB0-4ECD-823F-ED9D68814B91}" type="datetime1">
              <a:rPr lang="en-US" smtClean="0"/>
              <a:t>7/6/2022</a:t>
            </a:fld>
            <a:endParaRPr lang="en-US"/>
          </a:p>
        </p:txBody>
      </p:sp>
      <p:sp>
        <p:nvSpPr>
          <p:cNvPr id="3" name="Footer Placeholder 2"/>
          <p:cNvSpPr>
            <a:spLocks noGrp="1"/>
          </p:cNvSpPr>
          <p:nvPr>
            <p:ph type="ftr" sz="quarter" idx="11"/>
          </p:nvPr>
        </p:nvSpPr>
        <p:spPr/>
        <p:txBody>
          <a:bodyPr/>
          <a:lstStyle/>
          <a:p>
            <a:r>
              <a:rPr lang="en-US"/>
              <a:t>Writing a Great VA Loan Offer</a:t>
            </a:r>
          </a:p>
        </p:txBody>
      </p:sp>
      <p:sp>
        <p:nvSpPr>
          <p:cNvPr id="4" name="Slide Number Placeholder 3"/>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3102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BE6F0-68E3-4C1B-9693-B787A7821291}" type="datetime1">
              <a:rPr lang="en-US" smtClean="0"/>
              <a:t>7/6/2022</a:t>
            </a:fld>
            <a:endParaRPr lang="en-US"/>
          </a:p>
        </p:txBody>
      </p:sp>
      <p:sp>
        <p:nvSpPr>
          <p:cNvPr id="6" name="Footer Placeholder 5"/>
          <p:cNvSpPr>
            <a:spLocks noGrp="1"/>
          </p:cNvSpPr>
          <p:nvPr>
            <p:ph type="ftr" sz="quarter" idx="11"/>
          </p:nvPr>
        </p:nvSpPr>
        <p:spPr/>
        <p:txBody>
          <a:bodyPr/>
          <a:lstStyle/>
          <a:p>
            <a:r>
              <a:rPr lang="en-US"/>
              <a:t>Writing a Great VA Loan Offer</a:t>
            </a:r>
          </a:p>
        </p:txBody>
      </p:sp>
      <p:sp>
        <p:nvSpPr>
          <p:cNvPr id="7" name="Slide Number Placeholder 6"/>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87465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00AED-7EB1-4586-BF64-FDCD24EC4DDA}" type="datetime1">
              <a:rPr lang="en-US" smtClean="0"/>
              <a:t>7/6/2022</a:t>
            </a:fld>
            <a:endParaRPr lang="en-US"/>
          </a:p>
        </p:txBody>
      </p:sp>
      <p:sp>
        <p:nvSpPr>
          <p:cNvPr id="6" name="Footer Placeholder 5"/>
          <p:cNvSpPr>
            <a:spLocks noGrp="1"/>
          </p:cNvSpPr>
          <p:nvPr>
            <p:ph type="ftr" sz="quarter" idx="11"/>
          </p:nvPr>
        </p:nvSpPr>
        <p:spPr/>
        <p:txBody>
          <a:bodyPr/>
          <a:lstStyle/>
          <a:p>
            <a:r>
              <a:rPr lang="en-US"/>
              <a:t>Writing a Great VA Loan Offer</a:t>
            </a:r>
          </a:p>
        </p:txBody>
      </p:sp>
      <p:sp>
        <p:nvSpPr>
          <p:cNvPr id="7" name="Slide Number Placeholder 6"/>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25681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8FB15-81A5-4734-A08C-52E4C7BA7032}" type="datetime1">
              <a:rPr lang="en-US" smtClean="0"/>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Writing a Great VA Loan Offer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47B95-EA9F-BC40-A791-E928AF4C9589}" type="slidenum">
              <a:rPr lang="en-US" smtClean="0"/>
              <a:t>‹#›</a:t>
            </a:fld>
            <a:endParaRPr lang="en-US"/>
          </a:p>
        </p:txBody>
      </p:sp>
    </p:spTree>
    <p:extLst>
      <p:ext uri="{BB962C8B-B14F-4D97-AF65-F5344CB8AC3E}">
        <p14:creationId xmlns:p14="http://schemas.microsoft.com/office/powerpoint/2010/main" val="402633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varep.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6271" y="511228"/>
            <a:ext cx="6665204" cy="2031325"/>
          </a:xfrm>
          <a:prstGeom prst="rect">
            <a:avLst/>
          </a:prstGeom>
          <a:noFill/>
        </p:spPr>
        <p:txBody>
          <a:bodyPr wrap="square" rtlCol="0">
            <a:spAutoFit/>
          </a:bodyPr>
          <a:lstStyle/>
          <a:p>
            <a:pPr algn="ctr">
              <a:spcAft>
                <a:spcPts val="600"/>
              </a:spcAft>
            </a:pPr>
            <a:r>
              <a:rPr lang="en-US" sz="4200" b="1" dirty="0">
                <a:solidFill>
                  <a:schemeClr val="bg1"/>
                </a:solidFill>
              </a:rPr>
              <a:t>[INSERT CHAPTER NAME]</a:t>
            </a:r>
          </a:p>
          <a:p>
            <a:pPr algn="ctr">
              <a:spcAft>
                <a:spcPts val="600"/>
              </a:spcAft>
            </a:pPr>
            <a:r>
              <a:rPr lang="en-US" sz="4200" b="1" dirty="0">
                <a:solidFill>
                  <a:schemeClr val="bg1"/>
                </a:solidFill>
              </a:rPr>
              <a:t>Lunch &amp; Learn</a:t>
            </a:r>
          </a:p>
          <a:p>
            <a:pPr algn="ctr"/>
            <a:r>
              <a:rPr lang="en-US" sz="3200" b="1" dirty="0">
                <a:solidFill>
                  <a:schemeClr val="bg1"/>
                </a:solidFill>
              </a:rPr>
              <a:t>[INSERT DATE OF CLASS]</a:t>
            </a:r>
          </a:p>
        </p:txBody>
      </p:sp>
      <p:sp>
        <p:nvSpPr>
          <p:cNvPr id="3" name="TextBox 2"/>
          <p:cNvSpPr txBox="1"/>
          <p:nvPr/>
        </p:nvSpPr>
        <p:spPr>
          <a:xfrm>
            <a:off x="5016141" y="3498474"/>
            <a:ext cx="3953198" cy="1754326"/>
          </a:xfrm>
          <a:prstGeom prst="rect">
            <a:avLst/>
          </a:prstGeom>
          <a:noFill/>
        </p:spPr>
        <p:txBody>
          <a:bodyPr wrap="square" rtlCol="0">
            <a:spAutoFit/>
          </a:bodyPr>
          <a:lstStyle/>
          <a:p>
            <a:pPr algn="ctr"/>
            <a:r>
              <a:rPr lang="en-US" sz="4400" b="1" dirty="0">
                <a:solidFill>
                  <a:schemeClr val="bg1"/>
                </a:solidFill>
              </a:rPr>
              <a:t>“HOT TOPICS”</a:t>
            </a:r>
            <a:endParaRPr lang="en-US" sz="4400" b="1" u="sng" dirty="0">
              <a:solidFill>
                <a:schemeClr val="bg1"/>
              </a:solidFill>
            </a:endParaRPr>
          </a:p>
          <a:p>
            <a:pPr algn="ctr"/>
            <a:r>
              <a:rPr lang="en-US" sz="3200" b="1" dirty="0">
                <a:solidFill>
                  <a:schemeClr val="bg1"/>
                </a:solidFill>
              </a:rPr>
              <a:t>VA Escape Clause &amp; Assumptions</a:t>
            </a:r>
          </a:p>
        </p:txBody>
      </p:sp>
      <p:cxnSp>
        <p:nvCxnSpPr>
          <p:cNvPr id="6" name="Straight Connector 5"/>
          <p:cNvCxnSpPr/>
          <p:nvPr/>
        </p:nvCxnSpPr>
        <p:spPr>
          <a:xfrm>
            <a:off x="4908981" y="3227942"/>
            <a:ext cx="0" cy="316184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602" y="3490112"/>
            <a:ext cx="3296874" cy="2637500"/>
          </a:xfrm>
          <a:prstGeom prst="rect">
            <a:avLst/>
          </a:prstGeom>
        </p:spPr>
      </p:pic>
    </p:spTree>
    <p:extLst>
      <p:ext uri="{BB962C8B-B14F-4D97-AF65-F5344CB8AC3E}">
        <p14:creationId xmlns:p14="http://schemas.microsoft.com/office/powerpoint/2010/main" val="358384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10</a:t>
            </a:fld>
            <a:endParaRPr lang="en-US" dirty="0"/>
          </a:p>
        </p:txBody>
      </p:sp>
      <p:sp>
        <p:nvSpPr>
          <p:cNvPr id="9" name="Content Placeholder 2"/>
          <p:cNvSpPr txBox="1">
            <a:spLocks/>
          </p:cNvSpPr>
          <p:nvPr/>
        </p:nvSpPr>
        <p:spPr>
          <a:xfrm>
            <a:off x="1893740" y="1266819"/>
            <a:ext cx="7031185"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spcBef>
                <a:spcPts val="0"/>
              </a:spcBef>
            </a:pPr>
            <a:r>
              <a:rPr lang="en-US" sz="2000" dirty="0">
                <a:solidFill>
                  <a:schemeClr val="accent4">
                    <a:lumMod val="90000"/>
                    <a:lumOff val="10000"/>
                  </a:schemeClr>
                </a:solidFill>
              </a:rPr>
              <a:t>If the Veteran sells to another Veteran, the buyer/assumer can substitute their entitlement</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This is called a Substitution Of Entitlement (SOE)</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After the servicer processes the ROL, it is then sent to VA to process the SOE and transfer the full obligation to the buyer</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Both Seller and Buyer must request this in writing during the assumption process</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The Buyer must have sufficient remaining entitlement to cover the original loan</a:t>
            </a: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Assumptions</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77435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11</a:t>
            </a:fld>
            <a:endParaRPr lang="en-US" dirty="0"/>
          </a:p>
        </p:txBody>
      </p:sp>
      <p:sp>
        <p:nvSpPr>
          <p:cNvPr id="9" name="Content Placeholder 2"/>
          <p:cNvSpPr txBox="1">
            <a:spLocks/>
          </p:cNvSpPr>
          <p:nvPr/>
        </p:nvSpPr>
        <p:spPr>
          <a:xfrm>
            <a:off x="1771650" y="1479479"/>
            <a:ext cx="7153275"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spcBef>
                <a:spcPts val="0"/>
              </a:spcBef>
            </a:pPr>
            <a:r>
              <a:rPr lang="en-US" sz="2000" dirty="0">
                <a:solidFill>
                  <a:schemeClr val="accent4">
                    <a:lumMod val="90000"/>
                    <a:lumOff val="10000"/>
                  </a:schemeClr>
                </a:solidFill>
              </a:rPr>
              <a:t>Pros</a:t>
            </a:r>
          </a:p>
          <a:p>
            <a:pPr lvl="1">
              <a:spcBef>
                <a:spcPts val="0"/>
              </a:spcBef>
            </a:pPr>
            <a:r>
              <a:rPr lang="en-US" sz="2000" dirty="0">
                <a:solidFill>
                  <a:schemeClr val="accent4">
                    <a:lumMod val="90000"/>
                    <a:lumOff val="10000"/>
                  </a:schemeClr>
                </a:solidFill>
              </a:rPr>
              <a:t>In a difficult market this could assist a Veteran that must move or face early termination of their loan (foreclosure)</a:t>
            </a:r>
          </a:p>
          <a:p>
            <a:pPr lvl="1">
              <a:spcBef>
                <a:spcPts val="0"/>
              </a:spcBef>
            </a:pPr>
            <a:endParaRPr lang="en-US" sz="2000" dirty="0">
              <a:solidFill>
                <a:schemeClr val="accent4">
                  <a:lumMod val="90000"/>
                  <a:lumOff val="10000"/>
                </a:schemeClr>
              </a:solidFill>
            </a:endParaRPr>
          </a:p>
          <a:p>
            <a:pPr lvl="1">
              <a:spcBef>
                <a:spcPts val="0"/>
              </a:spcBef>
            </a:pPr>
            <a:r>
              <a:rPr lang="en-US" sz="2000" dirty="0">
                <a:solidFill>
                  <a:schemeClr val="accent4">
                    <a:lumMod val="90000"/>
                    <a:lumOff val="10000"/>
                  </a:schemeClr>
                </a:solidFill>
              </a:rPr>
              <a:t>A low interest rate VA loan may be advantageous in an increasing rate market and of substantial value as a sales factor</a:t>
            </a:r>
          </a:p>
          <a:p>
            <a:pPr lvl="1">
              <a:spcBef>
                <a:spcPts val="0"/>
              </a:spcBef>
            </a:pPr>
            <a:endParaRPr lang="en-US" sz="2000" dirty="0">
              <a:solidFill>
                <a:schemeClr val="accent4">
                  <a:lumMod val="90000"/>
                  <a:lumOff val="10000"/>
                </a:schemeClr>
              </a:solidFill>
            </a:endParaRPr>
          </a:p>
          <a:p>
            <a:pPr lvl="1">
              <a:spcBef>
                <a:spcPts val="0"/>
              </a:spcBef>
            </a:pPr>
            <a:r>
              <a:rPr lang="en-US" sz="2000" dirty="0">
                <a:solidFill>
                  <a:schemeClr val="accent4">
                    <a:lumMod val="90000"/>
                    <a:lumOff val="10000"/>
                  </a:schemeClr>
                </a:solidFill>
              </a:rPr>
              <a:t>This is a very good option for a Veteran that may never use entitlement again</a:t>
            </a: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Assumptions</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335294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12</a:t>
            </a:fld>
            <a:endParaRPr lang="en-US" dirty="0"/>
          </a:p>
        </p:txBody>
      </p:sp>
      <p:sp>
        <p:nvSpPr>
          <p:cNvPr id="9" name="Content Placeholder 2"/>
          <p:cNvSpPr txBox="1">
            <a:spLocks/>
          </p:cNvSpPr>
          <p:nvPr/>
        </p:nvSpPr>
        <p:spPr>
          <a:xfrm>
            <a:off x="1771650" y="1479479"/>
            <a:ext cx="7153275"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spcBef>
                <a:spcPts val="0"/>
              </a:spcBef>
            </a:pPr>
            <a:r>
              <a:rPr lang="en-US" sz="2000" dirty="0">
                <a:solidFill>
                  <a:schemeClr val="accent4">
                    <a:lumMod val="90000"/>
                    <a:lumOff val="10000"/>
                  </a:schemeClr>
                </a:solidFill>
              </a:rPr>
              <a:t>Cons</a:t>
            </a:r>
          </a:p>
          <a:p>
            <a:pPr lvl="1">
              <a:spcBef>
                <a:spcPts val="0"/>
              </a:spcBef>
            </a:pPr>
            <a:r>
              <a:rPr lang="en-US" sz="2000" dirty="0">
                <a:solidFill>
                  <a:schemeClr val="accent4">
                    <a:lumMod val="90000"/>
                    <a:lumOff val="10000"/>
                  </a:schemeClr>
                </a:solidFill>
              </a:rPr>
              <a:t>Veteran’s entitlement is tied to that home until the VA loan has been paid in full (or sold) and only the liability for the loan is removed</a:t>
            </a:r>
          </a:p>
          <a:p>
            <a:pPr lvl="1">
              <a:spcBef>
                <a:spcPts val="0"/>
              </a:spcBef>
            </a:pPr>
            <a:endParaRPr lang="en-US" sz="2000" dirty="0">
              <a:solidFill>
                <a:schemeClr val="accent4">
                  <a:lumMod val="90000"/>
                  <a:lumOff val="10000"/>
                </a:schemeClr>
              </a:solidFill>
            </a:endParaRPr>
          </a:p>
          <a:p>
            <a:pPr lvl="1">
              <a:spcBef>
                <a:spcPts val="0"/>
              </a:spcBef>
            </a:pPr>
            <a:r>
              <a:rPr lang="en-US" sz="2000" dirty="0">
                <a:solidFill>
                  <a:schemeClr val="accent4">
                    <a:lumMod val="90000"/>
                    <a:lumOff val="10000"/>
                  </a:schemeClr>
                </a:solidFill>
              </a:rPr>
              <a:t>The assumer can let someone else assume the loan in the future</a:t>
            </a:r>
          </a:p>
          <a:p>
            <a:pPr lvl="1">
              <a:spcBef>
                <a:spcPts val="0"/>
              </a:spcBef>
            </a:pPr>
            <a:endParaRPr lang="en-US" sz="2000" dirty="0">
              <a:solidFill>
                <a:schemeClr val="accent4">
                  <a:lumMod val="90000"/>
                  <a:lumOff val="10000"/>
                </a:schemeClr>
              </a:solidFill>
            </a:endParaRPr>
          </a:p>
          <a:p>
            <a:pPr lvl="1">
              <a:spcBef>
                <a:spcPts val="0"/>
              </a:spcBef>
            </a:pPr>
            <a:r>
              <a:rPr lang="en-US" sz="2000" dirty="0">
                <a:solidFill>
                  <a:schemeClr val="accent4">
                    <a:lumMod val="90000"/>
                    <a:lumOff val="10000"/>
                  </a:schemeClr>
                </a:solidFill>
              </a:rPr>
              <a:t>Any future assumers might default on the loan and the Veteran’s entitlement is gone unless the Veteran repays VA’s loss</a:t>
            </a:r>
          </a:p>
          <a:p>
            <a:pPr lvl="1">
              <a:spcBef>
                <a:spcPts val="0"/>
              </a:spcBef>
            </a:pPr>
            <a:endParaRPr lang="en-US" sz="2000" dirty="0">
              <a:solidFill>
                <a:schemeClr val="accent4">
                  <a:lumMod val="90000"/>
                  <a:lumOff val="10000"/>
                </a:schemeClr>
              </a:solidFill>
            </a:endParaRP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Assumptions</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332194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solidFill>
                  <a:prstClr val="black">
                    <a:tint val="75000"/>
                  </a:prstClr>
                </a:solidFill>
              </a:rPr>
              <a:pPr/>
              <a:t>13</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251" y="759782"/>
            <a:ext cx="5596568" cy="5596568"/>
          </a:xfrm>
          <a:prstGeom prst="rect">
            <a:avLst/>
          </a:prstGeom>
        </p:spPr>
      </p:pic>
    </p:spTree>
    <p:extLst>
      <p:ext uri="{BB962C8B-B14F-4D97-AF65-F5344CB8AC3E}">
        <p14:creationId xmlns:p14="http://schemas.microsoft.com/office/powerpoint/2010/main" val="181846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14</a:t>
            </a:fld>
            <a:endParaRPr lang="en-US" dirty="0"/>
          </a:p>
        </p:txBody>
      </p:sp>
      <p:sp>
        <p:nvSpPr>
          <p:cNvPr id="5" name="TextBox 4"/>
          <p:cNvSpPr txBox="1"/>
          <p:nvPr/>
        </p:nvSpPr>
        <p:spPr>
          <a:xfrm>
            <a:off x="2076679" y="1355073"/>
            <a:ext cx="6571561" cy="3862596"/>
          </a:xfrm>
          <a:prstGeom prst="rect">
            <a:avLst/>
          </a:prstGeom>
          <a:noFill/>
        </p:spPr>
        <p:txBody>
          <a:bodyPr wrap="square" rtlCol="0">
            <a:spAutoFit/>
          </a:bodyPr>
          <a:lstStyle/>
          <a:p>
            <a:endParaRPr lang="en-US" sz="1600" u="sng" dirty="0"/>
          </a:p>
          <a:p>
            <a:pPr algn="ctr"/>
            <a:endParaRPr lang="en-US" sz="3200" dirty="0"/>
          </a:p>
          <a:p>
            <a:pPr algn="ctr">
              <a:spcAft>
                <a:spcPts val="600"/>
              </a:spcAft>
            </a:pPr>
            <a:r>
              <a:rPr lang="en-US" sz="3200" b="1" dirty="0">
                <a:solidFill>
                  <a:schemeClr val="accent4">
                    <a:lumMod val="90000"/>
                    <a:lumOff val="10000"/>
                  </a:schemeClr>
                </a:solidFill>
              </a:rPr>
              <a:t>Get Involved and join Today!</a:t>
            </a:r>
          </a:p>
          <a:p>
            <a:pPr algn="ctr"/>
            <a:r>
              <a:rPr lang="en-US" sz="3200" b="1" dirty="0">
                <a:solidFill>
                  <a:schemeClr val="accent4">
                    <a:lumMod val="90000"/>
                    <a:lumOff val="10000"/>
                  </a:schemeClr>
                </a:solidFill>
                <a:hlinkClick r:id="rId2"/>
              </a:rPr>
              <a:t>www.VAREP.net</a:t>
            </a:r>
            <a:endParaRPr lang="en-US" sz="3200" b="1" dirty="0">
              <a:solidFill>
                <a:schemeClr val="accent4">
                  <a:lumMod val="90000"/>
                  <a:lumOff val="10000"/>
                </a:schemeClr>
              </a:solidFill>
            </a:endParaRPr>
          </a:p>
          <a:p>
            <a:pPr algn="ctr"/>
            <a:endParaRPr lang="en-US" sz="3200" b="1" dirty="0">
              <a:solidFill>
                <a:schemeClr val="accent4">
                  <a:lumMod val="90000"/>
                  <a:lumOff val="10000"/>
                </a:schemeClr>
              </a:solidFill>
            </a:endParaRPr>
          </a:p>
          <a:p>
            <a:pPr algn="ctr"/>
            <a:r>
              <a:rPr lang="en-US" sz="3200" b="1" dirty="0">
                <a:solidFill>
                  <a:schemeClr val="accent4">
                    <a:lumMod val="90000"/>
                    <a:lumOff val="10000"/>
                  </a:schemeClr>
                </a:solidFill>
              </a:rPr>
              <a:t>Thank You!</a:t>
            </a:r>
          </a:p>
          <a:p>
            <a:pPr algn="ctr"/>
            <a:endParaRPr lang="en-US" sz="3200" b="1" dirty="0">
              <a:solidFill>
                <a:schemeClr val="accent4">
                  <a:lumMod val="90000"/>
                  <a:lumOff val="10000"/>
                </a:schemeClr>
              </a:solidFill>
            </a:endParaRPr>
          </a:p>
          <a:p>
            <a:pPr algn="ctr"/>
            <a:endParaRPr lang="en-US" sz="3200" b="1" dirty="0">
              <a:solidFill>
                <a:schemeClr val="accent4">
                  <a:lumMod val="90000"/>
                  <a:lumOff val="10000"/>
                </a:schemeClr>
              </a:solidFill>
            </a:endParaRPr>
          </a:p>
        </p:txBody>
      </p:sp>
    </p:spTree>
    <p:extLst>
      <p:ext uri="{BB962C8B-B14F-4D97-AF65-F5344CB8AC3E}">
        <p14:creationId xmlns:p14="http://schemas.microsoft.com/office/powerpoint/2010/main" val="277740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noFill/>
          <a:ln>
            <a:miter lim="800000"/>
            <a:headEnd/>
            <a:tailEnd/>
          </a:ln>
        </p:spPr>
        <p:txBody>
          <a:bodyPr/>
          <a:lstStyle/>
          <a:p>
            <a:fld id="{0242A10E-CAF2-47D3-B2F0-1E2D16F1E71C}" type="slidenum">
              <a:rPr lang="en-US" altLang="en-US" smtClean="0"/>
              <a:pPr/>
              <a:t>2</a:t>
            </a:fld>
            <a:endParaRPr lang="en-US" altLang="en-US"/>
          </a:p>
        </p:txBody>
      </p:sp>
      <p:sp>
        <p:nvSpPr>
          <p:cNvPr id="133122" name="Rectangle 2" descr="Newsprint"/>
          <p:cNvSpPr>
            <a:spLocks noChangeArrowheads="1"/>
          </p:cNvSpPr>
          <p:nvPr/>
        </p:nvSpPr>
        <p:spPr bwMode="auto">
          <a:xfrm>
            <a:off x="3886200" y="304800"/>
            <a:ext cx="5029200" cy="1600200"/>
          </a:xfrm>
          <a:prstGeom prst="rect">
            <a:avLst/>
          </a:prstGeom>
          <a:noFill/>
          <a:ln>
            <a:noFill/>
          </a:ln>
          <a:effectLst/>
        </p:spPr>
        <p:txBody>
          <a:bodyPr/>
          <a:lstStyle>
            <a:lvl1pPr>
              <a:defRPr sz="4400">
                <a:solidFill>
                  <a:schemeClr val="tx2"/>
                </a:solidFill>
                <a:effectLst>
                  <a:outerShdw blurRad="38100" dist="38100" dir="2700000" algn="tl">
                    <a:srgbClr val="000000"/>
                  </a:outerShdw>
                </a:effectLst>
                <a:latin typeface="Arial" panose="020B0604020202020204" pitchFamily="34" charset="0"/>
              </a:defRPr>
            </a:lvl1pPr>
            <a:lvl2pPr>
              <a:defRPr sz="4400">
                <a:solidFill>
                  <a:schemeClr val="tx2"/>
                </a:solidFill>
                <a:effectLst>
                  <a:outerShdw blurRad="38100" dist="38100" dir="2700000" algn="tl">
                    <a:srgbClr val="000000"/>
                  </a:outerShdw>
                </a:effectLst>
                <a:latin typeface="Arial" panose="020B0604020202020204" pitchFamily="34" charset="0"/>
              </a:defRPr>
            </a:lvl2pPr>
            <a:lvl3pPr>
              <a:defRPr sz="4400">
                <a:solidFill>
                  <a:schemeClr val="tx2"/>
                </a:solidFill>
                <a:effectLst>
                  <a:outerShdw blurRad="38100" dist="38100" dir="2700000" algn="tl">
                    <a:srgbClr val="000000"/>
                  </a:outerShdw>
                </a:effectLst>
                <a:latin typeface="Arial" panose="020B0604020202020204" pitchFamily="34" charset="0"/>
              </a:defRPr>
            </a:lvl3pPr>
            <a:lvl4pPr>
              <a:defRPr sz="4400">
                <a:solidFill>
                  <a:schemeClr val="tx2"/>
                </a:solidFill>
                <a:effectLst>
                  <a:outerShdw blurRad="38100" dist="38100" dir="2700000" algn="tl">
                    <a:srgbClr val="000000"/>
                  </a:outerShdw>
                </a:effectLst>
                <a:latin typeface="Arial" panose="020B0604020202020204" pitchFamily="34" charset="0"/>
              </a:defRPr>
            </a:lvl4pPr>
            <a:lvl5pP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ctr" eaLnBrk="1" hangingPunct="1">
              <a:lnSpc>
                <a:spcPct val="110000"/>
              </a:lnSpc>
              <a:defRPr/>
            </a:pPr>
            <a:endParaRPr lang="en-US" altLang="en-US" sz="4800" b="1">
              <a:solidFill>
                <a:schemeClr val="tx1"/>
              </a:solidFill>
            </a:endParaRPr>
          </a:p>
        </p:txBody>
      </p:sp>
      <p:sp>
        <p:nvSpPr>
          <p:cNvPr id="133123" name="Rectangle 3"/>
          <p:cNvSpPr>
            <a:spLocks noChangeArrowheads="1"/>
          </p:cNvSpPr>
          <p:nvPr/>
        </p:nvSpPr>
        <p:spPr bwMode="auto">
          <a:xfrm>
            <a:off x="2027104" y="325943"/>
            <a:ext cx="6788800" cy="814700"/>
          </a:xfrm>
          <a:prstGeom prst="rect">
            <a:avLst/>
          </a:prstGeom>
          <a:noFill/>
          <a:ln>
            <a:noFill/>
          </a:ln>
        </p:spPr>
        <p:txBody>
          <a:bodyPr/>
          <a:lstStyle>
            <a:lvl1pPr algn="l">
              <a:spcBef>
                <a:spcPct val="20000"/>
              </a:spcBef>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Verdana" panose="020B0604030504040204" pitchFamily="34" charset="0"/>
              </a:defRPr>
            </a:lvl1pPr>
            <a:lvl2pPr marL="742950" indent="-285750" algn="l">
              <a:spcBef>
                <a:spcPct val="20000"/>
              </a:spcBef>
              <a:buClr>
                <a:schemeClr val="tx1"/>
              </a:buClr>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lgn="l">
              <a:spcBef>
                <a:spcPct val="20000"/>
              </a:spcBef>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lgn="l">
              <a:spcBef>
                <a:spcPct val="20000"/>
              </a:spcBef>
              <a:buClr>
                <a:schemeClr val="tx2"/>
              </a:buClr>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lgn="l">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9pPr>
          </a:lstStyle>
          <a:p>
            <a:pPr algn="ctr" eaLnBrk="1" hangingPunct="1">
              <a:buFont typeface="Wingdings" panose="05000000000000000000" pitchFamily="2" charset="2"/>
              <a:buNone/>
              <a:defRPr/>
            </a:pPr>
            <a:r>
              <a:rPr lang="en-US" sz="4000" b="1" dirty="0">
                <a:solidFill>
                  <a:schemeClr val="tx2"/>
                </a:solidFill>
                <a:latin typeface="Trebuchet MS" pitchFamily="34" charset="0"/>
              </a:rPr>
              <a:t>Pledge of Allegiance</a:t>
            </a:r>
            <a:endParaRPr lang="en-US" sz="4800" dirty="0">
              <a:solidFill>
                <a:srgbClr val="FFFF99"/>
              </a:solidFill>
              <a:latin typeface="Trebuchet MS"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56" t="16015" r="3968" b="14587"/>
          <a:stretch/>
        </p:blipFill>
        <p:spPr>
          <a:xfrm>
            <a:off x="2124475" y="1905000"/>
            <a:ext cx="6594058" cy="4296580"/>
          </a:xfrm>
          <a:prstGeom prst="rect">
            <a:avLst/>
          </a:prstGeom>
        </p:spPr>
      </p:pic>
    </p:spTree>
    <p:extLst>
      <p:ext uri="{BB962C8B-B14F-4D97-AF65-F5344CB8AC3E}">
        <p14:creationId xmlns:p14="http://schemas.microsoft.com/office/powerpoint/2010/main" val="31814806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B47B95-EA9F-BC40-A791-E928AF4C9589}" type="slidenum">
              <a:rPr lang="en-US" smtClean="0"/>
              <a:t>3</a:t>
            </a:fld>
            <a:endParaRPr lang="en-US"/>
          </a:p>
        </p:txBody>
      </p:sp>
      <p:sp>
        <p:nvSpPr>
          <p:cNvPr id="4" name="Title 1"/>
          <p:cNvSpPr txBox="1">
            <a:spLocks/>
          </p:cNvSpPr>
          <p:nvPr/>
        </p:nvSpPr>
        <p:spPr>
          <a:xfrm>
            <a:off x="-685800" y="-76200"/>
            <a:ext cx="4267200" cy="1524000"/>
          </a:xfrm>
          <a:prstGeom prst="rect">
            <a:avLst/>
          </a:prstGeom>
        </p:spPr>
        <p:txBody>
          <a:bodyP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z="8800" b="1" i="1" dirty="0">
                <a:solidFill>
                  <a:schemeClr val="bg1"/>
                </a:solidFill>
              </a:rPr>
              <a:t>WHY</a:t>
            </a:r>
          </a:p>
        </p:txBody>
      </p:sp>
      <p:sp>
        <p:nvSpPr>
          <p:cNvPr id="5" name="Title 1"/>
          <p:cNvSpPr txBox="1">
            <a:spLocks/>
          </p:cNvSpPr>
          <p:nvPr/>
        </p:nvSpPr>
        <p:spPr>
          <a:xfrm>
            <a:off x="1295400" y="1143000"/>
            <a:ext cx="1447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bg1"/>
                </a:solidFill>
                <a:effectLst/>
                <a:uLnTx/>
                <a:uFillTx/>
                <a:latin typeface="+mj-lt"/>
                <a:ea typeface="+mj-ea"/>
                <a:cs typeface="+mj-cs"/>
              </a:rPr>
              <a:t>WE</a:t>
            </a:r>
          </a:p>
        </p:txBody>
      </p:sp>
      <p:sp>
        <p:nvSpPr>
          <p:cNvPr id="6" name="Title 1"/>
          <p:cNvSpPr txBox="1">
            <a:spLocks/>
          </p:cNvSpPr>
          <p:nvPr/>
        </p:nvSpPr>
        <p:spPr>
          <a:xfrm>
            <a:off x="4419600" y="457200"/>
            <a:ext cx="2209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i="1" noProof="0" dirty="0">
                <a:solidFill>
                  <a:schemeClr val="bg1"/>
                </a:solidFill>
                <a:latin typeface="+mj-lt"/>
                <a:ea typeface="+mj-ea"/>
                <a:cs typeface="+mj-cs"/>
              </a:rPr>
              <a:t>EXIST</a:t>
            </a:r>
            <a:endParaRPr kumimoji="0" lang="en-US" sz="4400" b="1" i="1"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 y="0"/>
            <a:ext cx="9142550" cy="6858000"/>
          </a:xfrm>
          <a:prstGeom prst="rect">
            <a:avLst/>
          </a:prstGeom>
        </p:spPr>
      </p:pic>
      <p:sp>
        <p:nvSpPr>
          <p:cNvPr id="8" name="TextBox 7"/>
          <p:cNvSpPr txBox="1"/>
          <p:nvPr/>
        </p:nvSpPr>
        <p:spPr>
          <a:xfrm>
            <a:off x="1724319" y="814626"/>
            <a:ext cx="5505254" cy="861774"/>
          </a:xfrm>
          <a:prstGeom prst="rect">
            <a:avLst/>
          </a:prstGeom>
          <a:noFill/>
        </p:spPr>
        <p:txBody>
          <a:bodyPr wrap="square" rtlCol="0">
            <a:spAutoFit/>
          </a:bodyPr>
          <a:lstStyle/>
          <a:p>
            <a:pPr algn="ctr"/>
            <a:r>
              <a:rPr lang="en-US" sz="5000" b="1" dirty="0">
                <a:latin typeface="+mj-lt"/>
              </a:rPr>
              <a:t>Let’s Get Started</a:t>
            </a:r>
          </a:p>
        </p:txBody>
      </p:sp>
      <p:sp>
        <p:nvSpPr>
          <p:cNvPr id="9" name="TextBox 8"/>
          <p:cNvSpPr txBox="1"/>
          <p:nvPr/>
        </p:nvSpPr>
        <p:spPr>
          <a:xfrm>
            <a:off x="1295400" y="2096137"/>
            <a:ext cx="6281057" cy="3046988"/>
          </a:xfrm>
          <a:prstGeom prst="rect">
            <a:avLst/>
          </a:prstGeom>
          <a:noFill/>
        </p:spPr>
        <p:txBody>
          <a:bodyPr wrap="square" rtlCol="0">
            <a:spAutoFit/>
          </a:bodyPr>
          <a:lstStyle/>
          <a:p>
            <a:pPr algn="ctr"/>
            <a:r>
              <a:rPr lang="en-US" sz="3600" dirty="0">
                <a:solidFill>
                  <a:srgbClr val="FF0000"/>
                </a:solidFill>
              </a:rPr>
              <a:t>LATEST HOT TOPICS:</a:t>
            </a:r>
          </a:p>
          <a:p>
            <a:pPr algn="ctr"/>
            <a:r>
              <a:rPr lang="en-US" sz="3600" dirty="0">
                <a:solidFill>
                  <a:srgbClr val="FF0000"/>
                </a:solidFill>
              </a:rPr>
              <a:t>The VA Escape Clause </a:t>
            </a:r>
          </a:p>
          <a:p>
            <a:pPr algn="ctr"/>
            <a:r>
              <a:rPr lang="en-US" sz="3600" dirty="0">
                <a:solidFill>
                  <a:srgbClr val="FF0000"/>
                </a:solidFill>
              </a:rPr>
              <a:t>&amp; Assumptions</a:t>
            </a:r>
          </a:p>
          <a:p>
            <a:pPr algn="ctr"/>
            <a:endParaRPr lang="en-US" sz="3600" dirty="0">
              <a:solidFill>
                <a:srgbClr val="FF0000"/>
              </a:solidFill>
            </a:endParaRPr>
          </a:p>
          <a:p>
            <a:endParaRPr lang="en-US" sz="1200" dirty="0"/>
          </a:p>
          <a:p>
            <a:endParaRPr lang="en-US" sz="1200" dirty="0"/>
          </a:p>
          <a:p>
            <a:endParaRPr lang="en-US" sz="1200" dirty="0"/>
          </a:p>
          <a:p>
            <a:r>
              <a:rPr lang="en-US" sz="1200" dirty="0"/>
              <a:t>Version 1/6.5.22 </a:t>
            </a:r>
          </a:p>
        </p:txBody>
      </p:sp>
    </p:spTree>
    <p:extLst>
      <p:ext uri="{BB962C8B-B14F-4D97-AF65-F5344CB8AC3E}">
        <p14:creationId xmlns:p14="http://schemas.microsoft.com/office/powerpoint/2010/main" val="272443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4</a:t>
            </a:fld>
            <a:endParaRPr lang="en-US" dirty="0"/>
          </a:p>
        </p:txBody>
      </p:sp>
      <p:sp>
        <p:nvSpPr>
          <p:cNvPr id="9" name="Content Placeholder 2"/>
          <p:cNvSpPr txBox="1">
            <a:spLocks/>
          </p:cNvSpPr>
          <p:nvPr/>
        </p:nvSpPr>
        <p:spPr>
          <a:xfrm>
            <a:off x="1771650" y="1479479"/>
            <a:ext cx="7153275"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spcBef>
                <a:spcPts val="0"/>
              </a:spcBef>
            </a:pPr>
            <a:r>
              <a:rPr lang="en-US" sz="2200" dirty="0">
                <a:solidFill>
                  <a:schemeClr val="accent4">
                    <a:lumMod val="90000"/>
                    <a:lumOff val="10000"/>
                  </a:schemeClr>
                </a:solidFill>
              </a:rPr>
              <a:t>The purpose of this clause is to protect the veteran from paying more than the appraised (reasonable) value of the property</a:t>
            </a:r>
          </a:p>
          <a:p>
            <a:pPr marL="0" indent="0">
              <a:spcBef>
                <a:spcPts val="0"/>
              </a:spcBef>
              <a:buNone/>
            </a:pPr>
            <a:endParaRPr lang="en-US" sz="2200" dirty="0">
              <a:solidFill>
                <a:schemeClr val="accent4">
                  <a:lumMod val="90000"/>
                  <a:lumOff val="10000"/>
                </a:schemeClr>
              </a:solidFill>
            </a:endParaRPr>
          </a:p>
          <a:p>
            <a:pPr algn="just">
              <a:spcBef>
                <a:spcPts val="0"/>
              </a:spcBef>
            </a:pPr>
            <a:r>
              <a:rPr lang="en-US" sz="2200" dirty="0">
                <a:solidFill>
                  <a:schemeClr val="accent4">
                    <a:lumMod val="90000"/>
                    <a:lumOff val="10000"/>
                  </a:schemeClr>
                </a:solidFill>
              </a:rPr>
              <a:t>This is a requirement of VA (38CFR36.4303(k)(4))</a:t>
            </a:r>
          </a:p>
          <a:p>
            <a:pPr algn="just">
              <a:spcBef>
                <a:spcPts val="0"/>
              </a:spcBef>
            </a:pPr>
            <a:endParaRPr lang="en-US" sz="2200" dirty="0">
              <a:solidFill>
                <a:schemeClr val="accent4">
                  <a:lumMod val="90000"/>
                  <a:lumOff val="10000"/>
                </a:schemeClr>
              </a:solidFill>
            </a:endParaRPr>
          </a:p>
          <a:p>
            <a:pPr algn="just">
              <a:spcBef>
                <a:spcPts val="0"/>
              </a:spcBef>
            </a:pPr>
            <a:r>
              <a:rPr lang="en-US" sz="2200" dirty="0">
                <a:solidFill>
                  <a:schemeClr val="accent4">
                    <a:lumMod val="90000"/>
                    <a:lumOff val="10000"/>
                  </a:schemeClr>
                </a:solidFill>
              </a:rPr>
              <a:t>The veteran will incur no penalty for canceling</a:t>
            </a:r>
          </a:p>
          <a:p>
            <a:pPr marL="0" indent="0" algn="just">
              <a:spcBef>
                <a:spcPts val="0"/>
              </a:spcBef>
              <a:buNone/>
            </a:pPr>
            <a:endParaRPr lang="en-US" sz="2200" dirty="0">
              <a:solidFill>
                <a:schemeClr val="accent4">
                  <a:lumMod val="90000"/>
                  <a:lumOff val="10000"/>
                </a:schemeClr>
              </a:solidFill>
            </a:endParaRPr>
          </a:p>
          <a:p>
            <a:pPr algn="just">
              <a:spcBef>
                <a:spcPts val="0"/>
              </a:spcBef>
            </a:pPr>
            <a:r>
              <a:rPr lang="en-US" sz="2200" dirty="0">
                <a:solidFill>
                  <a:schemeClr val="accent4">
                    <a:lumMod val="90000"/>
                    <a:lumOff val="10000"/>
                  </a:schemeClr>
                </a:solidFill>
              </a:rPr>
              <a:t>Buyer(s) and Seller(s) acknowledge this form</a:t>
            </a:r>
          </a:p>
          <a:p>
            <a:pPr algn="just">
              <a:spcBef>
                <a:spcPts val="0"/>
              </a:spcBef>
            </a:pPr>
            <a:endParaRPr lang="en-US" sz="2200" dirty="0">
              <a:solidFill>
                <a:schemeClr val="accent4">
                  <a:lumMod val="90000"/>
                  <a:lumOff val="10000"/>
                </a:schemeClr>
              </a:solidFill>
            </a:endParaRPr>
          </a:p>
          <a:p>
            <a:pPr marL="0" indent="0" algn="just">
              <a:spcBef>
                <a:spcPts val="0"/>
              </a:spcBef>
              <a:buNone/>
            </a:pPr>
            <a:endParaRPr lang="en-US" sz="2400" dirty="0">
              <a:solidFill>
                <a:schemeClr val="accent4">
                  <a:lumMod val="90000"/>
                  <a:lumOff val="10000"/>
                </a:schemeClr>
              </a:solidFill>
            </a:endParaRPr>
          </a:p>
          <a:p>
            <a:pPr algn="just">
              <a:spcBef>
                <a:spcPts val="0"/>
              </a:spcBef>
            </a:pPr>
            <a:endParaRPr lang="en-US" sz="2400" dirty="0">
              <a:solidFill>
                <a:schemeClr val="accent4">
                  <a:lumMod val="90000"/>
                  <a:lumOff val="10000"/>
                </a:schemeClr>
              </a:solidFill>
            </a:endParaRPr>
          </a:p>
          <a:p>
            <a:pPr marL="0" indent="0" algn="just">
              <a:spcBef>
                <a:spcPts val="0"/>
              </a:spcBef>
              <a:buNone/>
            </a:pPr>
            <a:endParaRPr lang="en-US" sz="2400" dirty="0">
              <a:solidFill>
                <a:schemeClr val="accent4">
                  <a:lumMod val="90000"/>
                  <a:lumOff val="10000"/>
                </a:schemeClr>
              </a:solidFill>
            </a:endParaRP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Escape Clause</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349063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5</a:t>
            </a:fld>
            <a:endParaRPr lang="en-US" dirty="0"/>
          </a:p>
        </p:txBody>
      </p:sp>
      <p:sp>
        <p:nvSpPr>
          <p:cNvPr id="9" name="Content Placeholder 2"/>
          <p:cNvSpPr txBox="1">
            <a:spLocks/>
          </p:cNvSpPr>
          <p:nvPr/>
        </p:nvSpPr>
        <p:spPr>
          <a:xfrm>
            <a:off x="1771650" y="1297169"/>
            <a:ext cx="7153275" cy="48945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lgn="l"/>
            <a:r>
              <a:rPr lang="en-US" sz="2000" b="0" i="0" dirty="0">
                <a:solidFill>
                  <a:schemeClr val="accent4">
                    <a:lumMod val="90000"/>
                    <a:lumOff val="10000"/>
                  </a:schemeClr>
                </a:solidFill>
                <a:effectLst/>
                <a:latin typeface="Verdana" panose="020B0604030504040204" pitchFamily="34" charset="0"/>
              </a:rPr>
              <a:t>It is expressly agreed that, notwithstanding any other provisions of this contract, the purchaser shall not incur any penalty by forfeiture of earnest money or otherwise be obligated to complete the purchase of the property described herein, if the contract </a:t>
            </a:r>
            <a:r>
              <a:rPr lang="en-US" sz="2000" b="0" i="0" u="none" strike="noStrike" dirty="0">
                <a:solidFill>
                  <a:schemeClr val="accent4">
                    <a:lumMod val="90000"/>
                    <a:lumOff val="10000"/>
                  </a:schemeClr>
                </a:solidFill>
                <a:effectLst/>
                <a:latin typeface="Verdana" panose="020B0604030504040204" pitchFamily="34" charset="0"/>
              </a:rPr>
              <a:t>purchase price</a:t>
            </a:r>
            <a:r>
              <a:rPr lang="en-US" sz="2000" b="0" i="0" dirty="0">
                <a:solidFill>
                  <a:schemeClr val="accent4">
                    <a:lumMod val="90000"/>
                    <a:lumOff val="10000"/>
                  </a:schemeClr>
                </a:solidFill>
                <a:effectLst/>
                <a:latin typeface="Verdana" panose="020B0604030504040204" pitchFamily="34" charset="0"/>
              </a:rPr>
              <a:t> or </a:t>
            </a:r>
            <a:r>
              <a:rPr lang="en-US" sz="2000" b="0" i="0" u="none" strike="noStrike" dirty="0">
                <a:solidFill>
                  <a:schemeClr val="accent4">
                    <a:lumMod val="90000"/>
                    <a:lumOff val="10000"/>
                  </a:schemeClr>
                </a:solidFill>
                <a:effectLst/>
                <a:latin typeface="Verdana" panose="020B0604030504040204" pitchFamily="34" charset="0"/>
              </a:rPr>
              <a:t>cost</a:t>
            </a:r>
            <a:r>
              <a:rPr lang="en-US" sz="2000" b="0" i="0" dirty="0">
                <a:solidFill>
                  <a:schemeClr val="accent4">
                    <a:lumMod val="90000"/>
                    <a:lumOff val="10000"/>
                  </a:schemeClr>
                </a:solidFill>
                <a:effectLst/>
                <a:latin typeface="Verdana" panose="020B0604030504040204" pitchFamily="34" charset="0"/>
              </a:rPr>
              <a:t> exceeds the </a:t>
            </a:r>
            <a:r>
              <a:rPr lang="en-US" sz="2000" b="0" i="0" u="none" strike="noStrike" dirty="0">
                <a:solidFill>
                  <a:schemeClr val="accent4">
                    <a:lumMod val="90000"/>
                    <a:lumOff val="10000"/>
                  </a:schemeClr>
                </a:solidFill>
                <a:effectLst/>
                <a:latin typeface="Verdana" panose="020B0604030504040204" pitchFamily="34" charset="0"/>
              </a:rPr>
              <a:t>reasonable value</a:t>
            </a:r>
            <a:r>
              <a:rPr lang="en-US" sz="2000" b="0" i="0" dirty="0">
                <a:solidFill>
                  <a:schemeClr val="accent4">
                    <a:lumMod val="90000"/>
                    <a:lumOff val="10000"/>
                  </a:schemeClr>
                </a:solidFill>
                <a:effectLst/>
                <a:latin typeface="Verdana" panose="020B0604030504040204" pitchFamily="34" charset="0"/>
              </a:rPr>
              <a:t> of the property established by the Department of Veterans Affairs. The purchaser shall, however, have the privilege and option of proceeding with the consummation of this contract without regard to the amount of the </a:t>
            </a:r>
            <a:r>
              <a:rPr lang="en-US" sz="2000" b="0" i="0" u="none" strike="noStrike" dirty="0">
                <a:solidFill>
                  <a:schemeClr val="accent4">
                    <a:lumMod val="90000"/>
                    <a:lumOff val="10000"/>
                  </a:schemeClr>
                </a:solidFill>
                <a:effectLst/>
                <a:latin typeface="Verdana" panose="020B0604030504040204" pitchFamily="34" charset="0"/>
              </a:rPr>
              <a:t>reasonable value</a:t>
            </a:r>
            <a:r>
              <a:rPr lang="en-US" sz="2000" b="0" i="0" dirty="0">
                <a:solidFill>
                  <a:schemeClr val="accent4">
                    <a:lumMod val="90000"/>
                    <a:lumOff val="10000"/>
                  </a:schemeClr>
                </a:solidFill>
                <a:effectLst/>
                <a:latin typeface="Verdana" panose="020B0604030504040204" pitchFamily="34" charset="0"/>
              </a:rPr>
              <a:t> established by the Department of Veterans Affairs.</a:t>
            </a:r>
            <a:r>
              <a:rPr lang="en-US" sz="2000" dirty="0">
                <a:solidFill>
                  <a:schemeClr val="accent4">
                    <a:lumMod val="90000"/>
                    <a:lumOff val="10000"/>
                  </a:schemeClr>
                </a:solidFill>
              </a:rPr>
              <a:t> (Authority: 38 U.S.C. 501, 3703(c)(1))</a:t>
            </a:r>
          </a:p>
          <a:p>
            <a:pPr marL="0" indent="0" algn="just">
              <a:spcBef>
                <a:spcPts val="0"/>
              </a:spcBef>
              <a:buNone/>
            </a:pPr>
            <a:endParaRPr lang="en-US" sz="2400" dirty="0">
              <a:solidFill>
                <a:schemeClr val="accent4">
                  <a:lumMod val="90000"/>
                  <a:lumOff val="10000"/>
                </a:schemeClr>
              </a:solidFill>
            </a:endParaRP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Escape Clause</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189114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6</a:t>
            </a:fld>
            <a:endParaRPr lang="en-US" dirty="0"/>
          </a:p>
        </p:txBody>
      </p:sp>
      <p:sp>
        <p:nvSpPr>
          <p:cNvPr id="9" name="Content Placeholder 2"/>
          <p:cNvSpPr txBox="1">
            <a:spLocks/>
          </p:cNvSpPr>
          <p:nvPr/>
        </p:nvSpPr>
        <p:spPr>
          <a:xfrm>
            <a:off x="1792915" y="1128598"/>
            <a:ext cx="7153275"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lgn="just">
              <a:spcBef>
                <a:spcPts val="0"/>
              </a:spcBef>
            </a:pPr>
            <a:r>
              <a:rPr lang="en-US" sz="2000" dirty="0">
                <a:solidFill>
                  <a:schemeClr val="accent4">
                    <a:lumMod val="90000"/>
                    <a:lumOff val="10000"/>
                  </a:schemeClr>
                </a:solidFill>
              </a:rPr>
              <a:t>Veteran can proceed with the purchase regardless of value and pay the difference in cash from the Veteran’s own resources </a:t>
            </a:r>
          </a:p>
          <a:p>
            <a:pPr marL="0" indent="0" algn="just">
              <a:spcBef>
                <a:spcPts val="0"/>
              </a:spcBef>
              <a:buNone/>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Either party can cancel the contract and return the Veteran’s earnest money deposit </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Seller can reduce the price or renegotiate </a:t>
            </a:r>
          </a:p>
          <a:p>
            <a:pPr algn="just">
              <a:spcBef>
                <a:spcPts val="0"/>
              </a:spcBef>
            </a:pPr>
            <a:endParaRPr lang="en-US" sz="2000" dirty="0">
              <a:solidFill>
                <a:schemeClr val="accent4">
                  <a:lumMod val="90000"/>
                  <a:lumOff val="10000"/>
                </a:schemeClr>
              </a:solidFill>
            </a:endParaRPr>
          </a:p>
          <a:p>
            <a:pPr algn="just">
              <a:spcBef>
                <a:spcPts val="0"/>
              </a:spcBef>
            </a:pPr>
            <a:r>
              <a:rPr lang="en-US" sz="2000" dirty="0">
                <a:solidFill>
                  <a:schemeClr val="accent4">
                    <a:lumMod val="90000"/>
                    <a:lumOff val="10000"/>
                  </a:schemeClr>
                </a:solidFill>
              </a:rPr>
              <a:t>The parties can choose to share in the difference</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If the contract already has an agreement in place regarding value, the purchase may continue as agreed (contract amendment dates have precedence)</a:t>
            </a:r>
          </a:p>
          <a:p>
            <a:pPr>
              <a:spcBef>
                <a:spcPts val="0"/>
              </a:spcBef>
            </a:pPr>
            <a:endParaRPr lang="en-US" sz="2400" dirty="0">
              <a:solidFill>
                <a:schemeClr val="accent4">
                  <a:lumMod val="90000"/>
                  <a:lumOff val="10000"/>
                </a:schemeClr>
              </a:solidFill>
            </a:endParaRP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Escape Clause</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130775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7</a:t>
            </a:fld>
            <a:endParaRPr lang="en-US" dirty="0"/>
          </a:p>
        </p:txBody>
      </p:sp>
      <p:sp>
        <p:nvSpPr>
          <p:cNvPr id="9" name="Content Placeholder 2"/>
          <p:cNvSpPr txBox="1">
            <a:spLocks/>
          </p:cNvSpPr>
          <p:nvPr/>
        </p:nvSpPr>
        <p:spPr>
          <a:xfrm>
            <a:off x="1771650" y="1362516"/>
            <a:ext cx="7153275"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spcBef>
                <a:spcPts val="0"/>
              </a:spcBef>
            </a:pPr>
            <a:r>
              <a:rPr lang="en-US" sz="2000" dirty="0">
                <a:solidFill>
                  <a:schemeClr val="accent4">
                    <a:lumMod val="90000"/>
                    <a:lumOff val="10000"/>
                  </a:schemeClr>
                </a:solidFill>
              </a:rPr>
              <a:t>Purchase is still subject MPR’s and clear termite and any other required warranties (new construction) </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The wording of this clause is dictated by Federal Regulation and should not be changed</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The law and regulation state that no loan shall be guaranteed unless the clause is signed by both buyer and seller</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This could invalidate the clause altogether and thereby cancel any VA Guaranty</a:t>
            </a:r>
            <a:endParaRPr lang="en-US" sz="2400" dirty="0">
              <a:solidFill>
                <a:schemeClr val="accent4">
                  <a:lumMod val="90000"/>
                  <a:lumOff val="10000"/>
                </a:schemeClr>
              </a:solidFill>
            </a:endParaRP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Escape Clause</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332377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8</a:t>
            </a:fld>
            <a:endParaRPr lang="en-US" dirty="0"/>
          </a:p>
        </p:txBody>
      </p:sp>
      <p:sp>
        <p:nvSpPr>
          <p:cNvPr id="9" name="Content Placeholder 2"/>
          <p:cNvSpPr txBox="1">
            <a:spLocks/>
          </p:cNvSpPr>
          <p:nvPr/>
        </p:nvSpPr>
        <p:spPr>
          <a:xfrm>
            <a:off x="1771650" y="1309354"/>
            <a:ext cx="7153275"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spcBef>
                <a:spcPts val="0"/>
              </a:spcBef>
            </a:pPr>
            <a:r>
              <a:rPr lang="en-US" sz="2000" dirty="0">
                <a:solidFill>
                  <a:schemeClr val="accent4">
                    <a:lumMod val="90000"/>
                    <a:lumOff val="10000"/>
                  </a:schemeClr>
                </a:solidFill>
              </a:rPr>
              <a:t>All VA loans are fully assumable with qualification</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Anyone (not necessarily a Veteran) can assume a VA loan</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Occupancy is not required by the assumer, and it can be for an investment</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This process is called a Release of Liability (ROL)</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VA loan servicers process the ROL</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Both seller and buyer must request the ROL from the servicer</a:t>
            </a: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Assumptions</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167899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9</a:t>
            </a:fld>
            <a:endParaRPr lang="en-US" dirty="0"/>
          </a:p>
        </p:txBody>
      </p:sp>
      <p:sp>
        <p:nvSpPr>
          <p:cNvPr id="9" name="Content Placeholder 2"/>
          <p:cNvSpPr txBox="1">
            <a:spLocks/>
          </p:cNvSpPr>
          <p:nvPr/>
        </p:nvSpPr>
        <p:spPr>
          <a:xfrm>
            <a:off x="1771650" y="1011639"/>
            <a:ext cx="7153275" cy="50382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spcBef>
                <a:spcPts val="0"/>
              </a:spcBef>
            </a:pPr>
            <a:r>
              <a:rPr lang="en-US" sz="2000" dirty="0">
                <a:solidFill>
                  <a:schemeClr val="accent4">
                    <a:lumMod val="90000"/>
                    <a:lumOff val="10000"/>
                  </a:schemeClr>
                </a:solidFill>
              </a:rPr>
              <a:t>The assumer (buyer) will be required to pay a .5% VA Funding Fee (unless an exempt Veteran) plus a processing fee</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The buyer is assuming the remaining balance of the loan as well as the remaining term</a:t>
            </a:r>
          </a:p>
          <a:p>
            <a:pPr marL="0" indent="0">
              <a:spcBef>
                <a:spcPts val="0"/>
              </a:spcBef>
              <a:buNone/>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If the purchase price exceeds the remaining balance on the VA loan, the buyer can obtain secondary financing to provide the difference to the seller (Veteran)</a:t>
            </a:r>
          </a:p>
          <a:p>
            <a:pPr>
              <a:spcBef>
                <a:spcPts val="0"/>
              </a:spcBef>
            </a:pPr>
            <a:endParaRPr lang="en-US" sz="2000" dirty="0">
              <a:solidFill>
                <a:schemeClr val="accent4">
                  <a:lumMod val="90000"/>
                  <a:lumOff val="10000"/>
                </a:schemeClr>
              </a:solidFill>
            </a:endParaRPr>
          </a:p>
          <a:p>
            <a:pPr>
              <a:spcBef>
                <a:spcPts val="0"/>
              </a:spcBef>
            </a:pPr>
            <a:r>
              <a:rPr lang="en-US" sz="2000" dirty="0">
                <a:solidFill>
                  <a:schemeClr val="accent4">
                    <a:lumMod val="90000"/>
                    <a:lumOff val="10000"/>
                  </a:schemeClr>
                </a:solidFill>
              </a:rPr>
              <a:t>The terms on secondary financing must be in general conformance to the VA loan, i.e., fully amortize, no balloon, must be assumable</a:t>
            </a: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a:bodyPr>
          <a:lstStyle/>
          <a:p>
            <a:r>
              <a:rPr lang="en-US" b="1" i="0" dirty="0">
                <a:solidFill>
                  <a:schemeClr val="accent4">
                    <a:lumMod val="90000"/>
                    <a:lumOff val="10000"/>
                  </a:schemeClr>
                </a:solidFill>
                <a:effectLst/>
                <a:latin typeface="+mn-lt"/>
              </a:rPr>
              <a:t>VA Assumptions</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VA Escape Clause &amp; Assumptions </a:t>
            </a:r>
          </a:p>
        </p:txBody>
      </p:sp>
    </p:spTree>
    <p:extLst>
      <p:ext uri="{BB962C8B-B14F-4D97-AF65-F5344CB8AC3E}">
        <p14:creationId xmlns:p14="http://schemas.microsoft.com/office/powerpoint/2010/main" val="344153571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00000"/>
      </a:dk2>
      <a:lt2>
        <a:srgbClr val="F8F8F8"/>
      </a:lt2>
      <a:accent1>
        <a:srgbClr val="FF0000"/>
      </a:accent1>
      <a:accent2>
        <a:srgbClr val="A60000"/>
      </a:accent2>
      <a:accent3>
        <a:srgbClr val="000080"/>
      </a:accent3>
      <a:accent4>
        <a:srgbClr val="000065"/>
      </a:accent4>
      <a:accent5>
        <a:srgbClr val="404040"/>
      </a:accent5>
      <a:accent6>
        <a:srgbClr val="BFBFBF"/>
      </a:accent6>
      <a:hlink>
        <a:srgbClr val="FF0000"/>
      </a:hlink>
      <a:folHlink>
        <a:srgbClr val="FF00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19749</TotalTime>
  <Words>914</Words>
  <Application>Microsoft Office PowerPoint</Application>
  <PresentationFormat>On-screen Show (4:3)</PresentationFormat>
  <Paragraphs>144</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Trebuchet MS</vt:lpstr>
      <vt:lpstr>Verdana</vt:lpstr>
      <vt:lpstr>Wingdings</vt:lpstr>
      <vt:lpstr>Work Sans</vt:lpstr>
      <vt:lpstr>Office Theme</vt:lpstr>
      <vt:lpstr>PowerPoint Presentation</vt:lpstr>
      <vt:lpstr>PowerPoint Presentation</vt:lpstr>
      <vt:lpstr>PowerPoint Presentation</vt:lpstr>
      <vt:lpstr>VA Escape Clause </vt:lpstr>
      <vt:lpstr>VA Escape Clause </vt:lpstr>
      <vt:lpstr>VA Escape Clause </vt:lpstr>
      <vt:lpstr>VA Escape Clause </vt:lpstr>
      <vt:lpstr>VA Assumptions </vt:lpstr>
      <vt:lpstr>VA Assumptions </vt:lpstr>
      <vt:lpstr>VA Assumptions </vt:lpstr>
      <vt:lpstr>VA Assumptions </vt:lpstr>
      <vt:lpstr>VA Assumptions </vt:lpstr>
      <vt:lpstr>PowerPoint Presentation</vt:lpstr>
      <vt:lpstr>PowerPoint Presentation</vt:lpstr>
    </vt:vector>
  </TitlesOfParts>
  <Company>VAREP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 Line 1 Course Title Line 2</dc:title>
  <dc:creator>Heather Nelson</dc:creator>
  <cp:lastModifiedBy>Kimberly Ritter</cp:lastModifiedBy>
  <cp:revision>104</cp:revision>
  <dcterms:created xsi:type="dcterms:W3CDTF">2014-02-25T19:21:22Z</dcterms:created>
  <dcterms:modified xsi:type="dcterms:W3CDTF">2022-07-06T23:05:09Z</dcterms:modified>
</cp:coreProperties>
</file>