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3"/>
  </p:notesMasterIdLst>
  <p:sldIdLst>
    <p:sldId id="256" r:id="rId2"/>
    <p:sldId id="284" r:id="rId3"/>
    <p:sldId id="293" r:id="rId4"/>
    <p:sldId id="294" r:id="rId5"/>
    <p:sldId id="300" r:id="rId6"/>
    <p:sldId id="301" r:id="rId7"/>
    <p:sldId id="302" r:id="rId8"/>
    <p:sldId id="303" r:id="rId9"/>
    <p:sldId id="304" r:id="rId10"/>
    <p:sldId id="299" r:id="rId11"/>
    <p:sldId id="292"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084" autoAdjust="0"/>
  </p:normalViewPr>
  <p:slideViewPr>
    <p:cSldViewPr snapToGrid="0" snapToObjects="1">
      <p:cViewPr varScale="1">
        <p:scale>
          <a:sx n="49" d="100"/>
          <a:sy n="49" d="100"/>
        </p:scale>
        <p:origin x="1780" y="48"/>
      </p:cViewPr>
      <p:guideLst>
        <p:guide orient="horz" pos="2160"/>
        <p:guide pos="2880"/>
      </p:guideLst>
    </p:cSldViewPr>
  </p:slideViewPr>
  <p:notesTextViewPr>
    <p:cViewPr>
      <p:scale>
        <a:sx n="100" d="100"/>
        <a:sy n="100" d="100"/>
      </p:scale>
      <p:origin x="0" y="-344"/>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87CA46-A735-4046-BA30-FFCCEAA9114E}" type="datetimeFigureOut">
              <a:rPr lang="en-US" smtClean="0"/>
              <a:t>7/6/2022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F4F209-A539-49B9-BDC2-861C16F52085}" type="slidenum">
              <a:rPr lang="en-US" smtClean="0"/>
              <a:t>‹#›</a:t>
            </a:fld>
            <a:endParaRPr lang="en-US"/>
          </a:p>
        </p:txBody>
      </p:sp>
    </p:spTree>
    <p:extLst>
      <p:ext uri="{BB962C8B-B14F-4D97-AF65-F5344CB8AC3E}">
        <p14:creationId xmlns:p14="http://schemas.microsoft.com/office/powerpoint/2010/main" val="4040065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F4F209-A539-49B9-BDC2-861C16F52085}" type="slidenum">
              <a:rPr lang="en-US" smtClean="0"/>
              <a:t>1</a:t>
            </a:fld>
            <a:endParaRPr lang="en-US"/>
          </a:p>
        </p:txBody>
      </p:sp>
    </p:spTree>
    <p:extLst>
      <p:ext uri="{BB962C8B-B14F-4D97-AF65-F5344CB8AC3E}">
        <p14:creationId xmlns:p14="http://schemas.microsoft.com/office/powerpoint/2010/main" val="3795078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miter lim="800000"/>
            <a:headEnd/>
            <a:tailEnd/>
          </a:ln>
        </p:spPr>
        <p:txBody>
          <a:bodyPr/>
          <a:lstStyle/>
          <a:p>
            <a:pPr defTabSz="965200"/>
            <a:fld id="{286BBE94-17E9-4FDD-8A55-4CA88D6FD2BD}" type="slidenum">
              <a:rPr lang="en-US" altLang="en-US" smtClean="0"/>
              <a:pPr defTabSz="965200"/>
              <a:t>2</a:t>
            </a:fld>
            <a:endParaRPr lang="en-US" altLang="en-US"/>
          </a:p>
        </p:txBody>
      </p:sp>
      <p:sp>
        <p:nvSpPr>
          <p:cNvPr id="132099" name="Rectangle 2"/>
          <p:cNvSpPr>
            <a:spLocks noGrp="1" noRot="1" noChangeAspect="1" noChangeArrowheads="1" noTextEdit="1"/>
          </p:cNvSpPr>
          <p:nvPr>
            <p:ph type="sldImg"/>
          </p:nvPr>
        </p:nvSpPr>
        <p:spPr>
          <a:xfrm>
            <a:off x="1303338" y="731838"/>
            <a:ext cx="4772025" cy="3579812"/>
          </a:xfrm>
          <a:ln/>
        </p:spPr>
      </p:sp>
      <p:sp>
        <p:nvSpPr>
          <p:cNvPr id="132100" name="Rectangle 3"/>
          <p:cNvSpPr>
            <a:spLocks noGrp="1" noChangeArrowheads="1"/>
          </p:cNvSpPr>
          <p:nvPr>
            <p:ph type="body" idx="1"/>
          </p:nvPr>
        </p:nvSpPr>
        <p:spPr>
          <a:xfrm>
            <a:off x="941388" y="4557713"/>
            <a:ext cx="5414962" cy="4311650"/>
          </a:xfrm>
          <a:noFill/>
        </p:spPr>
        <p:txBody>
          <a:bodyPr/>
          <a:lstStyle/>
          <a:p>
            <a:pPr eaLnBrk="1" hangingPunct="1"/>
            <a:endParaRPr lang="en-US" altLang="en-US">
              <a:latin typeface="Arial" charset="0"/>
            </a:endParaRPr>
          </a:p>
        </p:txBody>
      </p:sp>
    </p:spTree>
    <p:extLst>
      <p:ext uri="{BB962C8B-B14F-4D97-AF65-F5344CB8AC3E}">
        <p14:creationId xmlns:p14="http://schemas.microsoft.com/office/powerpoint/2010/main" val="3722267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F4F209-A539-49B9-BDC2-861C16F52085}" type="slidenum">
              <a:rPr lang="en-US" smtClean="0"/>
              <a:t>3</a:t>
            </a:fld>
            <a:endParaRPr lang="en-US"/>
          </a:p>
        </p:txBody>
      </p:sp>
    </p:spTree>
    <p:extLst>
      <p:ext uri="{BB962C8B-B14F-4D97-AF65-F5344CB8AC3E}">
        <p14:creationId xmlns:p14="http://schemas.microsoft.com/office/powerpoint/2010/main" val="3811642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800"/>
              </a:lnSpc>
              <a:spcBef>
                <a:spcPts val="0"/>
              </a:spcBef>
              <a:spcAft>
                <a:spcPts val="80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AAFES</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Army and Air Force Exchange Service. The retailer that operates post exchanges on Army and Air Force installations.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800"/>
              </a:lnSpc>
              <a:spcBef>
                <a:spcPts val="0"/>
              </a:spcBef>
              <a:spcAft>
                <a:spcPts val="80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AIT or “A School”</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Advanced individual training. The hands-on career training and field instruction each service member receives before being qualified to do a specific military job. This specialized schooling varies by military branch.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800"/>
              </a:lnSpc>
              <a:spcBef>
                <a:spcPts val="0"/>
              </a:spcBef>
              <a:spcAft>
                <a:spcPts val="80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ASVAB</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Armed Services Vocational Aptitude Battery. A multiple-choice test a prospective recruit takes before enlisting to see if they are qualified to join and which military jobs they qualify for.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800"/>
              </a:lnSpc>
              <a:spcBef>
                <a:spcPts val="0"/>
              </a:spcBef>
              <a:spcAft>
                <a:spcPts val="80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DOD</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Department of Defense. The department of the U.S. government responsible for military operations.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800"/>
              </a:lnSpc>
              <a:spcBef>
                <a:spcPts val="0"/>
              </a:spcBef>
              <a:spcAft>
                <a:spcPts val="80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MEPS</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Military Entrance Processing Station. Where service members take the ASVAB, get a physical, choose their military job and swear in.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800"/>
              </a:lnSpc>
              <a:spcBef>
                <a:spcPts val="0"/>
              </a:spcBef>
              <a:spcAft>
                <a:spcPts val="80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MOS</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Military occupational specialty. This is a service member’s specific job in the military, from artillery and aviation to engineering and intelligence.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800"/>
              </a:lnSpc>
              <a:spcBef>
                <a:spcPts val="0"/>
              </a:spcBef>
              <a:spcAft>
                <a:spcPts val="80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OPSEC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Operational Security. The process of identifying and protecting information about military operations.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800"/>
              </a:lnSpc>
              <a:spcBef>
                <a:spcPts val="0"/>
              </a:spcBef>
              <a:spcAft>
                <a:spcPts val="80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Physical training. Key to military readiness, service members are expected to meet fitness standards throughout their enlistment.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800"/>
              </a:lnSpc>
              <a:spcBef>
                <a:spcPts val="0"/>
              </a:spcBef>
              <a:spcAft>
                <a:spcPts val="80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PX</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Post Exchange. A store at a military installation that sells merchandise and services to military personnel and authorized civilians.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CDF4F209-A539-49B9-BDC2-861C16F52085}" type="slidenum">
              <a:rPr lang="en-US" smtClean="0"/>
              <a:t>4</a:t>
            </a:fld>
            <a:endParaRPr lang="en-US"/>
          </a:p>
        </p:txBody>
      </p:sp>
    </p:spTree>
    <p:extLst>
      <p:ext uri="{BB962C8B-B14F-4D97-AF65-F5344CB8AC3E}">
        <p14:creationId xmlns:p14="http://schemas.microsoft.com/office/powerpoint/2010/main" val="789810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800"/>
              </a:lnSpc>
              <a:spcBef>
                <a:spcPts val="0"/>
              </a:spcBef>
              <a:spcAft>
                <a:spcPts val="80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Commanding officer. The officer in charge of a military unit, such as captain for a company (Army) and squadron commander for a squadron of aircraft (Air Force).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800"/>
              </a:lnSpc>
              <a:spcBef>
                <a:spcPts val="0"/>
              </a:spcBef>
              <a:spcAft>
                <a:spcPts val="80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JSC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Joint Chiefs of Staff. A group of senior military leaders who advise the president, the Secretary of Defense, the Homeland Security Council, and the National Security Council on military matters.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800"/>
              </a:lnSpc>
              <a:spcBef>
                <a:spcPts val="0"/>
              </a:spcBef>
              <a:spcAft>
                <a:spcPts val="80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NCO</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Noncommissioned officer. A military officer who has not received a commission, such as sergeant (Army) and warrant officer (Navy).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800"/>
              </a:lnSpc>
              <a:spcBef>
                <a:spcPts val="0"/>
              </a:spcBef>
              <a:spcAft>
                <a:spcPts val="80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XO</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Executive officer. The second-in-command to a commanding officer.</a:t>
            </a:r>
          </a:p>
          <a:p>
            <a:pPr marL="0" marR="0">
              <a:lnSpc>
                <a:spcPts val="1800"/>
              </a:lnSpc>
              <a:spcBef>
                <a:spcPts val="0"/>
              </a:spcBef>
              <a:spcAft>
                <a:spcPts val="80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1SG</a:t>
            </a:r>
            <a:r>
              <a:rPr lang="en-US" sz="18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a:t>
            </a:r>
            <a:r>
              <a:rPr lang="en-US" sz="1800" b="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st</a:t>
            </a:r>
            <a:r>
              <a:rPr lang="en-US" sz="18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Sergeant. Senior non-commissioned officer.</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DF4F209-A539-49B9-BDC2-861C16F52085}" type="slidenum">
              <a:rPr lang="en-US" smtClean="0"/>
              <a:t>5</a:t>
            </a:fld>
            <a:endParaRPr lang="en-US"/>
          </a:p>
        </p:txBody>
      </p:sp>
    </p:spTree>
    <p:extLst>
      <p:ext uri="{BB962C8B-B14F-4D97-AF65-F5344CB8AC3E}">
        <p14:creationId xmlns:p14="http://schemas.microsoft.com/office/powerpoint/2010/main" val="4007915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800"/>
              </a:lnSpc>
              <a:spcBef>
                <a:spcPts val="0"/>
              </a:spcBef>
              <a:spcAft>
                <a:spcPts val="80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BRS</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Blended Retirement System. The military’s new retirement system, which extends benefits to about 85% of service members, even if they do not serve a full 20 years. This system uses the Thrift Savings Plan described below.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800"/>
              </a:lnSpc>
              <a:spcBef>
                <a:spcPts val="0"/>
              </a:spcBef>
              <a:spcAft>
                <a:spcPts val="80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DEERS</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Defense Enrollment Eligibility Reporting System. A database of military families and others entitled to receive TRICARE and other benefits.</a:t>
            </a:r>
          </a:p>
          <a:p>
            <a:pPr marL="0" marR="0">
              <a:lnSpc>
                <a:spcPts val="1800"/>
              </a:lnSpc>
              <a:spcBef>
                <a:spcPts val="0"/>
              </a:spcBef>
              <a:spcAft>
                <a:spcPts val="80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DITY</a:t>
            </a:r>
            <a:r>
              <a:rPr lang="en-US" sz="18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Do-It-Yourself. </a:t>
            </a:r>
            <a:r>
              <a:rPr lang="en-US" sz="2800" b="0" i="0" dirty="0">
                <a:solidFill>
                  <a:srgbClr val="4D5156"/>
                </a:solidFill>
                <a:effectLst/>
                <a:latin typeface="Roboto" panose="02000000000000000000" pitchFamily="2" charset="0"/>
                <a:ea typeface="Calibri" panose="020F0502020204030204" pitchFamily="34" charset="0"/>
                <a:cs typeface="Times New Roman" panose="02020603050405020304" pitchFamily="18" charset="0"/>
              </a:rPr>
              <a:t>A</a:t>
            </a:r>
            <a:r>
              <a:rPr lang="en-US" sz="2800" b="0" i="0" dirty="0">
                <a:solidFill>
                  <a:srgbClr val="4D5156"/>
                </a:solidFill>
                <a:effectLst/>
                <a:latin typeface="Roboto" panose="02000000000000000000" pitchFamily="2" charset="0"/>
              </a:rPr>
              <a:t> voluntary program that allows you to be reimbursed by the government for moving your own belongings.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800"/>
              </a:lnSpc>
              <a:spcBef>
                <a:spcPts val="0"/>
              </a:spcBef>
              <a:spcAft>
                <a:spcPts val="80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ETS</a:t>
            </a:r>
            <a:r>
              <a:rPr lang="en-US" sz="18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Expiration-Term of Service. The date in which you are released from service.</a:t>
            </a:r>
            <a:endPar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ts val="1800"/>
              </a:lnSpc>
              <a:spcBef>
                <a:spcPts val="0"/>
              </a:spcBef>
              <a:spcAft>
                <a:spcPts val="80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Point of contact. The person you contact about a specific program or assignment.</a:t>
            </a:r>
          </a:p>
          <a:p>
            <a:pPr marL="0" marR="0">
              <a:lnSpc>
                <a:spcPts val="1800"/>
              </a:lnSpc>
              <a:spcBef>
                <a:spcPts val="0"/>
              </a:spcBef>
              <a:spcAft>
                <a:spcPts val="80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POV</a:t>
            </a:r>
            <a:r>
              <a:rPr lang="en-US" sz="18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Privately Owned Vehicle. Pretty self explanatory. A service members own vehicle.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800"/>
              </a:lnSpc>
              <a:spcBef>
                <a:spcPts val="0"/>
              </a:spcBef>
              <a:spcAft>
                <a:spcPts val="80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TRICARE</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Military health care program. TRICARE provides health benefits to service members, retirees, and their families.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800"/>
              </a:lnSpc>
              <a:spcBef>
                <a:spcPts val="0"/>
              </a:spcBef>
              <a:spcAft>
                <a:spcPts val="80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TSP</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Thrift Savings Plan. Like a 401(k), the TSP is a government-sponsored retirement savings and investment plan. The TSP is a fundamental part of the military’s new Blended Retirement System, described above.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DF4F209-A539-49B9-BDC2-861C16F52085}" type="slidenum">
              <a:rPr lang="en-US" smtClean="0"/>
              <a:t>6</a:t>
            </a:fld>
            <a:endParaRPr lang="en-US"/>
          </a:p>
        </p:txBody>
      </p:sp>
    </p:spTree>
    <p:extLst>
      <p:ext uri="{BB962C8B-B14F-4D97-AF65-F5344CB8AC3E}">
        <p14:creationId xmlns:p14="http://schemas.microsoft.com/office/powerpoint/2010/main" val="3819183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800"/>
              </a:lnSpc>
              <a:spcBef>
                <a:spcPts val="0"/>
              </a:spcBef>
              <a:spcAft>
                <a:spcPts val="80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Basic Allowance for Housing. Compensation service members receive to cover the cost of housing when government quarters are not provided.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800"/>
              </a:lnSpc>
              <a:spcBef>
                <a:spcPts val="0"/>
              </a:spcBef>
              <a:spcAft>
                <a:spcPts val="80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BAS</a:t>
            </a:r>
            <a:r>
              <a:rPr lang="en-US" sz="18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Basic Allowance for Subsistence. </a:t>
            </a:r>
            <a:r>
              <a:rPr lang="en-US" sz="2800" b="0" i="0" dirty="0">
                <a:solidFill>
                  <a:srgbClr val="4D5156"/>
                </a:solidFill>
                <a:effectLst/>
                <a:latin typeface="Roboto" panose="02000000000000000000" pitchFamily="2" charset="0"/>
                <a:ea typeface="Times New Roman" panose="02020603050405020304" pitchFamily="18" charset="0"/>
                <a:cs typeface="Times New Roman" panose="02020603050405020304" pitchFamily="18" charset="0"/>
              </a:rPr>
              <a:t>I</a:t>
            </a:r>
            <a:r>
              <a:rPr lang="en-US" sz="2800" b="0" i="0" dirty="0">
                <a:solidFill>
                  <a:srgbClr val="4D5156"/>
                </a:solidFill>
                <a:effectLst/>
                <a:latin typeface="Roboto" panose="02000000000000000000" pitchFamily="2" charset="0"/>
              </a:rPr>
              <a:t>s meant to offset costs for a member's meals.</a:t>
            </a:r>
            <a:endPar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ts val="1800"/>
              </a:lnSpc>
              <a:spcBef>
                <a:spcPts val="0"/>
              </a:spcBef>
              <a:spcAft>
                <a:spcPts val="80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COLA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Cost of Living Allowance. Compensation service members receive to offset the cost of living in more expensive areas of the U.S.</a:t>
            </a:r>
          </a:p>
          <a:p>
            <a:pPr marL="0" marR="0" lvl="0" indent="0" algn="l" defTabSz="914400" rtl="0" eaLnBrk="1" fontAlgn="auto" latinLnBrk="0" hangingPunct="1">
              <a:lnSpc>
                <a:spcPts val="1800"/>
              </a:lnSpc>
              <a:spcBef>
                <a:spcPts val="0"/>
              </a:spcBef>
              <a:spcAft>
                <a:spcPts val="800"/>
              </a:spcAft>
              <a:buClrTx/>
              <a:buSzTx/>
              <a:buFontTx/>
              <a:buNone/>
              <a:tabLst/>
              <a:defRPr/>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LES</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Leave and Earning Statement. This bimonthly statement reports what you have earned, how much has been withheld for taxes, your leave balance, and what allotments you have. Service members in the Air Force or Army may choose to receive their pay monthly, in which case the LES would be reported only once a month instead of twice.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800"/>
              </a:lnSpc>
              <a:spcBef>
                <a:spcPts val="0"/>
              </a:spcBef>
              <a:spcAft>
                <a:spcPts val="80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OHA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Overseas Housing Allowance. Compensation service members receive for housing outside the U.S. when government quarters are not </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available.</a:t>
            </a:r>
            <a:endParaRPr lang="en-US" sz="18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ts val="1800"/>
              </a:lnSpc>
              <a:spcBef>
                <a:spcPts val="0"/>
              </a:spcBef>
              <a:spcAft>
                <a:spcPts val="80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SOS: </a:t>
            </a:r>
            <a:r>
              <a:rPr lang="en-US" sz="2800" b="0" i="0" dirty="0">
                <a:solidFill>
                  <a:srgbClr val="202124"/>
                </a:solidFill>
                <a:effectLst/>
                <a:latin typeface="Roboto" panose="02000000000000000000" pitchFamily="2" charset="0"/>
                <a:ea typeface="Calibri" panose="020F0502020204030204" pitchFamily="34" charset="0"/>
                <a:cs typeface="Times New Roman" panose="02020603050405020304" pitchFamily="18" charset="0"/>
              </a:rPr>
              <a:t>Statement of Service. A </a:t>
            </a:r>
            <a:r>
              <a:rPr lang="en-US" sz="2800" b="0" i="0" dirty="0">
                <a:solidFill>
                  <a:srgbClr val="202124"/>
                </a:solidFill>
                <a:effectLst/>
                <a:latin typeface="Roboto" panose="02000000000000000000" pitchFamily="2" charset="0"/>
              </a:rPr>
              <a:t>Statement of Service is a document which verifies that you are either an active military member or are retired with at least 6 years of active service prior to retirement or discharge. A SOS letter is required for VA loans in order to combat fraud and incorrect information.</a:t>
            </a:r>
          </a:p>
          <a:p>
            <a:endParaRPr lang="en-US" dirty="0"/>
          </a:p>
        </p:txBody>
      </p:sp>
      <p:sp>
        <p:nvSpPr>
          <p:cNvPr id="4" name="Slide Number Placeholder 3"/>
          <p:cNvSpPr>
            <a:spLocks noGrp="1"/>
          </p:cNvSpPr>
          <p:nvPr>
            <p:ph type="sldNum" sz="quarter" idx="5"/>
          </p:nvPr>
        </p:nvSpPr>
        <p:spPr/>
        <p:txBody>
          <a:bodyPr/>
          <a:lstStyle/>
          <a:p>
            <a:fld id="{CDF4F209-A539-49B9-BDC2-861C16F52085}" type="slidenum">
              <a:rPr lang="en-US" smtClean="0"/>
              <a:t>7</a:t>
            </a:fld>
            <a:endParaRPr lang="en-US"/>
          </a:p>
        </p:txBody>
      </p:sp>
    </p:spTree>
    <p:extLst>
      <p:ext uri="{BB962C8B-B14F-4D97-AF65-F5344CB8AC3E}">
        <p14:creationId xmlns:p14="http://schemas.microsoft.com/office/powerpoint/2010/main" val="109110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800"/>
              </a:lnSpc>
              <a:spcBef>
                <a:spcPts val="0"/>
              </a:spcBef>
              <a:spcAft>
                <a:spcPts val="80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CONUS/OCONUS</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The continental U.S., or CONUS, is the 48 connected states and District of Columbia. OCONUS is outside the continental U.S.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800"/>
              </a:lnSpc>
              <a:spcBef>
                <a:spcPts val="0"/>
              </a:spcBef>
              <a:spcAft>
                <a:spcPts val="80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FOB</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Forward operating base. A temporary, secured operational position that supports strategic goals and tactical objectives.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800"/>
              </a:lnSpc>
              <a:spcBef>
                <a:spcPts val="0"/>
              </a:spcBef>
              <a:spcAft>
                <a:spcPts val="80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PCS</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Permanent change of station. The relocation of an active-duty service member to a different duty location. Service members may PCS every few years.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800"/>
              </a:lnSpc>
              <a:spcBef>
                <a:spcPts val="0"/>
              </a:spcBef>
              <a:spcAft>
                <a:spcPts val="80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PPM</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Personally Procured Move. A move a service member plans and conducts on their own, instead of having the military do it. PPM expenses may be reimbursed by the military.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800"/>
              </a:lnSpc>
              <a:spcBef>
                <a:spcPts val="0"/>
              </a:spcBef>
              <a:spcAft>
                <a:spcPts val="80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TDY</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Temporary duty station. A temporary assignment at a location other than a service member’s permanent duty station.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DF4F209-A539-49B9-BDC2-861C16F52085}" type="slidenum">
              <a:rPr lang="en-US" smtClean="0"/>
              <a:t>8</a:t>
            </a:fld>
            <a:endParaRPr lang="en-US"/>
          </a:p>
        </p:txBody>
      </p:sp>
    </p:spTree>
    <p:extLst>
      <p:ext uri="{BB962C8B-B14F-4D97-AF65-F5344CB8AC3E}">
        <p14:creationId xmlns:p14="http://schemas.microsoft.com/office/powerpoint/2010/main" val="3224673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800"/>
              </a:lnSpc>
              <a:spcBef>
                <a:spcPts val="0"/>
              </a:spcBef>
              <a:spcAft>
                <a:spcPts val="80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COE: </a:t>
            </a:r>
            <a:r>
              <a:rPr lang="en-US" sz="18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Certificate of eligibility. </a:t>
            </a:r>
            <a:r>
              <a:rPr lang="en-US" sz="2800" b="0" i="0" dirty="0">
                <a:solidFill>
                  <a:srgbClr val="4D5156"/>
                </a:solidFill>
                <a:effectLst/>
                <a:latin typeface="Roboto" panose="02000000000000000000" pitchFamily="2" charset="0"/>
                <a:ea typeface="Times New Roman" panose="02020603050405020304" pitchFamily="18" charset="0"/>
                <a:cs typeface="Times New Roman" panose="02020603050405020304" pitchFamily="18" charset="0"/>
              </a:rPr>
              <a:t>I</a:t>
            </a:r>
            <a:r>
              <a:rPr lang="en-US" sz="2800" b="0" i="0" dirty="0">
                <a:solidFill>
                  <a:srgbClr val="4D5156"/>
                </a:solidFill>
                <a:effectLst/>
                <a:latin typeface="Roboto" panose="02000000000000000000" pitchFamily="2" charset="0"/>
              </a:rPr>
              <a:t>s a document from the Department of Veterans Affairs that confirms your eligibility for the VA loan program.</a:t>
            </a:r>
            <a:endPar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ts val="1800"/>
              </a:lnSpc>
              <a:spcBef>
                <a:spcPts val="0"/>
              </a:spcBef>
              <a:spcAft>
                <a:spcPts val="80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DD214:  </a:t>
            </a:r>
            <a:r>
              <a:rPr lang="en-US" sz="18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Certificate of release or Discharge from Active Duty. </a:t>
            </a:r>
            <a:r>
              <a:rPr lang="en-US" sz="2800" b="0" i="0" dirty="0">
                <a:solidFill>
                  <a:srgbClr val="202124"/>
                </a:solidFill>
                <a:effectLst/>
                <a:latin typeface="Roboto" panose="02000000000000000000" pitchFamily="2" charset="0"/>
                <a:ea typeface="Times New Roman" panose="02020603050405020304" pitchFamily="18" charset="0"/>
                <a:cs typeface="Times New Roman" panose="02020603050405020304" pitchFamily="18" charset="0"/>
              </a:rPr>
              <a:t>This i</a:t>
            </a:r>
            <a:r>
              <a:rPr lang="en-US" sz="2800" b="0" i="0" dirty="0">
                <a:solidFill>
                  <a:srgbClr val="202124"/>
                </a:solidFill>
                <a:effectLst/>
                <a:latin typeface="Roboto" panose="02000000000000000000" pitchFamily="2" charset="0"/>
              </a:rPr>
              <a:t>s a document that service members receive at certain points in their careers such as separating from an active-duty unit, completing job training, or returning home from a deployment.</a:t>
            </a:r>
            <a:endParaRPr lang="en-US" sz="18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ts val="1800"/>
              </a:lnSpc>
              <a:spcBef>
                <a:spcPts val="0"/>
              </a:spcBef>
              <a:spcAft>
                <a:spcPts val="80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EER:</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Enlisted Evaluation Report. The evaluation form used to record the performance of enlisted members of the Army.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800"/>
              </a:lnSpc>
              <a:spcBef>
                <a:spcPts val="0"/>
              </a:spcBef>
              <a:spcAft>
                <a:spcPts val="80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EPR:</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Enlisted Performance Report. The evaluation form used to record the performance of enlisted members of the Air Force.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800"/>
              </a:lnSpc>
              <a:spcBef>
                <a:spcPts val="0"/>
              </a:spcBef>
              <a:spcAft>
                <a:spcPts val="80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FITREP:</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Fitness Report. The evaluation form the Marine Corps and Navy used to record the performance of officers and enlisted members. Evaluations are called Chief EVALS or EVALS, depending on rank.</a:t>
            </a:r>
          </a:p>
          <a:p>
            <a:pPr marL="0" marR="0" lvl="0" indent="0" algn="l" defTabSz="914400" rtl="0" eaLnBrk="1" fontAlgn="auto" latinLnBrk="0" hangingPunct="1">
              <a:lnSpc>
                <a:spcPts val="1800"/>
              </a:lnSpc>
              <a:spcBef>
                <a:spcPts val="0"/>
              </a:spcBef>
              <a:spcAft>
                <a:spcPts val="800"/>
              </a:spcAft>
              <a:buClrTx/>
              <a:buSzTx/>
              <a:buFontTx/>
              <a:buNone/>
              <a:tabLst/>
              <a:defRPr/>
            </a:pPr>
            <a:r>
              <a:rPr lang="en-US" sz="1800" b="1" i="0" dirty="0">
                <a:solidFill>
                  <a:srgbClr val="202124"/>
                </a:solidFill>
                <a:effectLst/>
                <a:latin typeface="Roboto" panose="02000000000000000000" pitchFamily="2" charset="0"/>
              </a:rPr>
              <a:t>NGB Form 22/23: </a:t>
            </a:r>
            <a:r>
              <a:rPr lang="en-US" sz="2800" b="0" i="0" dirty="0">
                <a:solidFill>
                  <a:srgbClr val="323A45"/>
                </a:solidFill>
                <a:effectLst/>
                <a:latin typeface="Source Sans Pro" panose="020B0503030403020204" pitchFamily="34" charset="0"/>
              </a:rPr>
              <a:t>Report of Separation and Record of Service, Departments of the Army and the Air Force, National Guard Bureau. </a:t>
            </a:r>
            <a:r>
              <a:rPr lang="en-US" sz="1800" b="0" i="0" dirty="0">
                <a:solidFill>
                  <a:srgbClr val="202124"/>
                </a:solidFill>
                <a:effectLst/>
                <a:latin typeface="Roboto" panose="02000000000000000000" pitchFamily="2" charset="0"/>
              </a:rPr>
              <a:t>NGB22 will confirm your character of service at the time of your discharge, while the NGB23 will verify your annual performance.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800"/>
              </a:lnSpc>
              <a:spcBef>
                <a:spcPts val="0"/>
              </a:spcBef>
              <a:spcAft>
                <a:spcPts val="80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OER:</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Officer Evaluation Report. The evaluation form used to record the performance of officers in the Army.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800"/>
              </a:lnSpc>
              <a:spcBef>
                <a:spcPts val="0"/>
              </a:spcBef>
              <a:spcAft>
                <a:spcPts val="80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OPR:</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Officer Performance Report. The evaluation form used to record the performance of officers in the Air Force.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DF4F209-A539-49B9-BDC2-861C16F52085}" type="slidenum">
              <a:rPr lang="en-US" smtClean="0"/>
              <a:t>9</a:t>
            </a:fld>
            <a:endParaRPr lang="en-US"/>
          </a:p>
        </p:txBody>
      </p:sp>
    </p:spTree>
    <p:extLst>
      <p:ext uri="{BB962C8B-B14F-4D97-AF65-F5344CB8AC3E}">
        <p14:creationId xmlns:p14="http://schemas.microsoft.com/office/powerpoint/2010/main" val="34169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9771786-E7F8-4E26-8475-419356094F86}" type="datetime1">
              <a:rPr lang="en-US" smtClean="0"/>
              <a:t>7/6/2022</a:t>
            </a:fld>
            <a:endParaRPr lang="en-US"/>
          </a:p>
        </p:txBody>
      </p:sp>
      <p:sp>
        <p:nvSpPr>
          <p:cNvPr id="5" name="Footer Placeholder 4"/>
          <p:cNvSpPr>
            <a:spLocks noGrp="1"/>
          </p:cNvSpPr>
          <p:nvPr>
            <p:ph type="ftr" sz="quarter" idx="11"/>
          </p:nvPr>
        </p:nvSpPr>
        <p:spPr/>
        <p:txBody>
          <a:bodyPr/>
          <a:lstStyle/>
          <a:p>
            <a:r>
              <a:rPr lang="en-US"/>
              <a:t>Writing a Great VA Loan Offer</a:t>
            </a:r>
          </a:p>
        </p:txBody>
      </p:sp>
      <p:sp>
        <p:nvSpPr>
          <p:cNvPr id="6" name="Slide Number Placeholder 5"/>
          <p:cNvSpPr>
            <a:spLocks noGrp="1"/>
          </p:cNvSpPr>
          <p:nvPr>
            <p:ph type="sldNum" sz="quarter" idx="12"/>
          </p:nvPr>
        </p:nvSpPr>
        <p:spPr/>
        <p:txBody>
          <a:bodyPr/>
          <a:lstStyle/>
          <a:p>
            <a:fld id="{D0B47B95-EA9F-BC40-A791-E928AF4C9589}" type="slidenum">
              <a:rPr lang="en-US" smtClean="0"/>
              <a:t>‹#›</a:t>
            </a:fld>
            <a:endParaRPr lang="en-US"/>
          </a:p>
        </p:txBody>
      </p:sp>
    </p:spTree>
    <p:extLst>
      <p:ext uri="{BB962C8B-B14F-4D97-AF65-F5344CB8AC3E}">
        <p14:creationId xmlns:p14="http://schemas.microsoft.com/office/powerpoint/2010/main" val="702610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448F61-7F9A-4EA5-B9B8-ADB09B2DF695}" type="datetime1">
              <a:rPr lang="en-US" smtClean="0"/>
              <a:t>7/6/2022</a:t>
            </a:fld>
            <a:endParaRPr lang="en-US"/>
          </a:p>
        </p:txBody>
      </p:sp>
      <p:sp>
        <p:nvSpPr>
          <p:cNvPr id="5" name="Footer Placeholder 4"/>
          <p:cNvSpPr>
            <a:spLocks noGrp="1"/>
          </p:cNvSpPr>
          <p:nvPr>
            <p:ph type="ftr" sz="quarter" idx="11"/>
          </p:nvPr>
        </p:nvSpPr>
        <p:spPr/>
        <p:txBody>
          <a:bodyPr/>
          <a:lstStyle/>
          <a:p>
            <a:r>
              <a:rPr lang="en-US"/>
              <a:t>Writing a Great VA Loan Offer</a:t>
            </a:r>
          </a:p>
        </p:txBody>
      </p:sp>
      <p:sp>
        <p:nvSpPr>
          <p:cNvPr id="6" name="Slide Number Placeholder 5"/>
          <p:cNvSpPr>
            <a:spLocks noGrp="1"/>
          </p:cNvSpPr>
          <p:nvPr>
            <p:ph type="sldNum" sz="quarter" idx="12"/>
          </p:nvPr>
        </p:nvSpPr>
        <p:spPr/>
        <p:txBody>
          <a:bodyPr/>
          <a:lstStyle/>
          <a:p>
            <a:fld id="{D0B47B95-EA9F-BC40-A791-E928AF4C9589}" type="slidenum">
              <a:rPr lang="en-US" smtClean="0"/>
              <a:t>‹#›</a:t>
            </a:fld>
            <a:endParaRPr lang="en-US"/>
          </a:p>
        </p:txBody>
      </p:sp>
    </p:spTree>
    <p:extLst>
      <p:ext uri="{BB962C8B-B14F-4D97-AF65-F5344CB8AC3E}">
        <p14:creationId xmlns:p14="http://schemas.microsoft.com/office/powerpoint/2010/main" val="2302532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87638A-2FC3-49BB-8793-EE9268E647F9}" type="datetime1">
              <a:rPr lang="en-US" smtClean="0"/>
              <a:t>7/6/2022</a:t>
            </a:fld>
            <a:endParaRPr lang="en-US"/>
          </a:p>
        </p:txBody>
      </p:sp>
      <p:sp>
        <p:nvSpPr>
          <p:cNvPr id="5" name="Footer Placeholder 4"/>
          <p:cNvSpPr>
            <a:spLocks noGrp="1"/>
          </p:cNvSpPr>
          <p:nvPr>
            <p:ph type="ftr" sz="quarter" idx="11"/>
          </p:nvPr>
        </p:nvSpPr>
        <p:spPr/>
        <p:txBody>
          <a:bodyPr/>
          <a:lstStyle/>
          <a:p>
            <a:r>
              <a:rPr lang="en-US"/>
              <a:t>Writing a Great VA Loan Offer</a:t>
            </a:r>
          </a:p>
        </p:txBody>
      </p:sp>
      <p:sp>
        <p:nvSpPr>
          <p:cNvPr id="6" name="Slide Number Placeholder 5"/>
          <p:cNvSpPr>
            <a:spLocks noGrp="1"/>
          </p:cNvSpPr>
          <p:nvPr>
            <p:ph type="sldNum" sz="quarter" idx="12"/>
          </p:nvPr>
        </p:nvSpPr>
        <p:spPr/>
        <p:txBody>
          <a:bodyPr/>
          <a:lstStyle/>
          <a:p>
            <a:fld id="{D0B47B95-EA9F-BC40-A791-E928AF4C9589}" type="slidenum">
              <a:rPr lang="en-US" smtClean="0"/>
              <a:t>‹#›</a:t>
            </a:fld>
            <a:endParaRPr lang="en-US"/>
          </a:p>
        </p:txBody>
      </p:sp>
    </p:spTree>
    <p:extLst>
      <p:ext uri="{BB962C8B-B14F-4D97-AF65-F5344CB8AC3E}">
        <p14:creationId xmlns:p14="http://schemas.microsoft.com/office/powerpoint/2010/main" val="3502047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3823A6-F650-420D-8780-5447264FD61F}" type="datetime1">
              <a:rPr lang="en-US" smtClean="0"/>
              <a:t>7/6/2022</a:t>
            </a:fld>
            <a:endParaRPr lang="en-US"/>
          </a:p>
        </p:txBody>
      </p:sp>
      <p:sp>
        <p:nvSpPr>
          <p:cNvPr id="5" name="Footer Placeholder 4"/>
          <p:cNvSpPr>
            <a:spLocks noGrp="1"/>
          </p:cNvSpPr>
          <p:nvPr>
            <p:ph type="ftr" sz="quarter" idx="11"/>
          </p:nvPr>
        </p:nvSpPr>
        <p:spPr/>
        <p:txBody>
          <a:bodyPr/>
          <a:lstStyle/>
          <a:p>
            <a:r>
              <a:rPr lang="en-US"/>
              <a:t>Writing a Great VA Loan Offer</a:t>
            </a:r>
          </a:p>
        </p:txBody>
      </p:sp>
      <p:sp>
        <p:nvSpPr>
          <p:cNvPr id="6" name="Slide Number Placeholder 5"/>
          <p:cNvSpPr>
            <a:spLocks noGrp="1"/>
          </p:cNvSpPr>
          <p:nvPr>
            <p:ph type="sldNum" sz="quarter" idx="12"/>
          </p:nvPr>
        </p:nvSpPr>
        <p:spPr/>
        <p:txBody>
          <a:bodyPr/>
          <a:lstStyle/>
          <a:p>
            <a:fld id="{D0B47B95-EA9F-BC40-A791-E928AF4C9589}" type="slidenum">
              <a:rPr lang="en-US" smtClean="0"/>
              <a:t>‹#›</a:t>
            </a:fld>
            <a:endParaRPr lang="en-US"/>
          </a:p>
        </p:txBody>
      </p:sp>
    </p:spTree>
    <p:extLst>
      <p:ext uri="{BB962C8B-B14F-4D97-AF65-F5344CB8AC3E}">
        <p14:creationId xmlns:p14="http://schemas.microsoft.com/office/powerpoint/2010/main" val="1521006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502F20-0079-42F9-9B54-88EC4BA65899}" type="datetime1">
              <a:rPr lang="en-US" smtClean="0"/>
              <a:t>7/6/2022</a:t>
            </a:fld>
            <a:endParaRPr lang="en-US"/>
          </a:p>
        </p:txBody>
      </p:sp>
      <p:sp>
        <p:nvSpPr>
          <p:cNvPr id="5" name="Footer Placeholder 4"/>
          <p:cNvSpPr>
            <a:spLocks noGrp="1"/>
          </p:cNvSpPr>
          <p:nvPr>
            <p:ph type="ftr" sz="quarter" idx="11"/>
          </p:nvPr>
        </p:nvSpPr>
        <p:spPr/>
        <p:txBody>
          <a:bodyPr/>
          <a:lstStyle/>
          <a:p>
            <a:r>
              <a:rPr lang="en-US"/>
              <a:t>Writing a Great VA Loan Offer</a:t>
            </a:r>
          </a:p>
        </p:txBody>
      </p:sp>
      <p:sp>
        <p:nvSpPr>
          <p:cNvPr id="6" name="Slide Number Placeholder 5"/>
          <p:cNvSpPr>
            <a:spLocks noGrp="1"/>
          </p:cNvSpPr>
          <p:nvPr>
            <p:ph type="sldNum" sz="quarter" idx="12"/>
          </p:nvPr>
        </p:nvSpPr>
        <p:spPr/>
        <p:txBody>
          <a:bodyPr/>
          <a:lstStyle/>
          <a:p>
            <a:fld id="{D0B47B95-EA9F-BC40-A791-E928AF4C9589}" type="slidenum">
              <a:rPr lang="en-US" smtClean="0"/>
              <a:t>‹#›</a:t>
            </a:fld>
            <a:endParaRPr lang="en-US"/>
          </a:p>
        </p:txBody>
      </p:sp>
    </p:spTree>
    <p:extLst>
      <p:ext uri="{BB962C8B-B14F-4D97-AF65-F5344CB8AC3E}">
        <p14:creationId xmlns:p14="http://schemas.microsoft.com/office/powerpoint/2010/main" val="3129354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4C9F4E5-5F4C-4530-AE4E-A179D148331C}" type="datetime1">
              <a:rPr lang="en-US" smtClean="0"/>
              <a:t>7/6/2022</a:t>
            </a:fld>
            <a:endParaRPr lang="en-US"/>
          </a:p>
        </p:txBody>
      </p:sp>
      <p:sp>
        <p:nvSpPr>
          <p:cNvPr id="6" name="Footer Placeholder 5"/>
          <p:cNvSpPr>
            <a:spLocks noGrp="1"/>
          </p:cNvSpPr>
          <p:nvPr>
            <p:ph type="ftr" sz="quarter" idx="11"/>
          </p:nvPr>
        </p:nvSpPr>
        <p:spPr/>
        <p:txBody>
          <a:bodyPr/>
          <a:lstStyle/>
          <a:p>
            <a:r>
              <a:rPr lang="en-US"/>
              <a:t>Writing a Great VA Loan Offer</a:t>
            </a:r>
          </a:p>
        </p:txBody>
      </p:sp>
      <p:sp>
        <p:nvSpPr>
          <p:cNvPr id="7" name="Slide Number Placeholder 6"/>
          <p:cNvSpPr>
            <a:spLocks noGrp="1"/>
          </p:cNvSpPr>
          <p:nvPr>
            <p:ph type="sldNum" sz="quarter" idx="12"/>
          </p:nvPr>
        </p:nvSpPr>
        <p:spPr/>
        <p:txBody>
          <a:bodyPr/>
          <a:lstStyle/>
          <a:p>
            <a:fld id="{D0B47B95-EA9F-BC40-A791-E928AF4C9589}" type="slidenum">
              <a:rPr lang="en-US" smtClean="0"/>
              <a:t>‹#›</a:t>
            </a:fld>
            <a:endParaRPr lang="en-US"/>
          </a:p>
        </p:txBody>
      </p:sp>
    </p:spTree>
    <p:extLst>
      <p:ext uri="{BB962C8B-B14F-4D97-AF65-F5344CB8AC3E}">
        <p14:creationId xmlns:p14="http://schemas.microsoft.com/office/powerpoint/2010/main" val="1642648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D7D9C7-6799-4F36-B8F4-40F2B023FEE2}" type="datetime1">
              <a:rPr lang="en-US" smtClean="0"/>
              <a:t>7/6/2022</a:t>
            </a:fld>
            <a:endParaRPr lang="en-US"/>
          </a:p>
        </p:txBody>
      </p:sp>
      <p:sp>
        <p:nvSpPr>
          <p:cNvPr id="8" name="Footer Placeholder 7"/>
          <p:cNvSpPr>
            <a:spLocks noGrp="1"/>
          </p:cNvSpPr>
          <p:nvPr>
            <p:ph type="ftr" sz="quarter" idx="11"/>
          </p:nvPr>
        </p:nvSpPr>
        <p:spPr/>
        <p:txBody>
          <a:bodyPr/>
          <a:lstStyle/>
          <a:p>
            <a:r>
              <a:rPr lang="en-US"/>
              <a:t>Writing a Great VA Loan Offer</a:t>
            </a:r>
          </a:p>
        </p:txBody>
      </p:sp>
      <p:sp>
        <p:nvSpPr>
          <p:cNvPr id="9" name="Slide Number Placeholder 8"/>
          <p:cNvSpPr>
            <a:spLocks noGrp="1"/>
          </p:cNvSpPr>
          <p:nvPr>
            <p:ph type="sldNum" sz="quarter" idx="12"/>
          </p:nvPr>
        </p:nvSpPr>
        <p:spPr/>
        <p:txBody>
          <a:bodyPr/>
          <a:lstStyle/>
          <a:p>
            <a:fld id="{D0B47B95-EA9F-BC40-A791-E928AF4C9589}" type="slidenum">
              <a:rPr lang="en-US" smtClean="0"/>
              <a:t>‹#›</a:t>
            </a:fld>
            <a:endParaRPr lang="en-US"/>
          </a:p>
        </p:txBody>
      </p:sp>
    </p:spTree>
    <p:extLst>
      <p:ext uri="{BB962C8B-B14F-4D97-AF65-F5344CB8AC3E}">
        <p14:creationId xmlns:p14="http://schemas.microsoft.com/office/powerpoint/2010/main" val="711846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D1C71D4-D865-4DE8-A15E-030FA36A6EA9}" type="datetime1">
              <a:rPr lang="en-US" smtClean="0"/>
              <a:t>7/6/2022</a:t>
            </a:fld>
            <a:endParaRPr lang="en-US"/>
          </a:p>
        </p:txBody>
      </p:sp>
      <p:sp>
        <p:nvSpPr>
          <p:cNvPr id="4" name="Footer Placeholder 3"/>
          <p:cNvSpPr>
            <a:spLocks noGrp="1"/>
          </p:cNvSpPr>
          <p:nvPr>
            <p:ph type="ftr" sz="quarter" idx="11"/>
          </p:nvPr>
        </p:nvSpPr>
        <p:spPr/>
        <p:txBody>
          <a:bodyPr/>
          <a:lstStyle/>
          <a:p>
            <a:r>
              <a:rPr lang="en-US"/>
              <a:t>Writing a Great VA Loan Offer</a:t>
            </a:r>
          </a:p>
        </p:txBody>
      </p:sp>
      <p:sp>
        <p:nvSpPr>
          <p:cNvPr id="5" name="Slide Number Placeholder 4"/>
          <p:cNvSpPr>
            <a:spLocks noGrp="1"/>
          </p:cNvSpPr>
          <p:nvPr>
            <p:ph type="sldNum" sz="quarter" idx="12"/>
          </p:nvPr>
        </p:nvSpPr>
        <p:spPr/>
        <p:txBody>
          <a:bodyPr/>
          <a:lstStyle/>
          <a:p>
            <a:fld id="{D0B47B95-EA9F-BC40-A791-E928AF4C9589}" type="slidenum">
              <a:rPr lang="en-US" smtClean="0"/>
              <a:t>‹#›</a:t>
            </a:fld>
            <a:endParaRPr lang="en-US"/>
          </a:p>
        </p:txBody>
      </p:sp>
    </p:spTree>
    <p:extLst>
      <p:ext uri="{BB962C8B-B14F-4D97-AF65-F5344CB8AC3E}">
        <p14:creationId xmlns:p14="http://schemas.microsoft.com/office/powerpoint/2010/main" val="3462755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DD179F-7EB0-4ECD-823F-ED9D68814B91}" type="datetime1">
              <a:rPr lang="en-US" smtClean="0"/>
              <a:t>7/6/2022</a:t>
            </a:fld>
            <a:endParaRPr lang="en-US"/>
          </a:p>
        </p:txBody>
      </p:sp>
      <p:sp>
        <p:nvSpPr>
          <p:cNvPr id="3" name="Footer Placeholder 2"/>
          <p:cNvSpPr>
            <a:spLocks noGrp="1"/>
          </p:cNvSpPr>
          <p:nvPr>
            <p:ph type="ftr" sz="quarter" idx="11"/>
          </p:nvPr>
        </p:nvSpPr>
        <p:spPr/>
        <p:txBody>
          <a:bodyPr/>
          <a:lstStyle/>
          <a:p>
            <a:r>
              <a:rPr lang="en-US"/>
              <a:t>Writing a Great VA Loan Offer</a:t>
            </a:r>
          </a:p>
        </p:txBody>
      </p:sp>
      <p:sp>
        <p:nvSpPr>
          <p:cNvPr id="4" name="Slide Number Placeholder 3"/>
          <p:cNvSpPr>
            <a:spLocks noGrp="1"/>
          </p:cNvSpPr>
          <p:nvPr>
            <p:ph type="sldNum" sz="quarter" idx="12"/>
          </p:nvPr>
        </p:nvSpPr>
        <p:spPr/>
        <p:txBody>
          <a:bodyPr/>
          <a:lstStyle/>
          <a:p>
            <a:fld id="{D0B47B95-EA9F-BC40-A791-E928AF4C9589}" type="slidenum">
              <a:rPr lang="en-US" smtClean="0"/>
              <a:t>‹#›</a:t>
            </a:fld>
            <a:endParaRPr lang="en-US"/>
          </a:p>
        </p:txBody>
      </p:sp>
    </p:spTree>
    <p:extLst>
      <p:ext uri="{BB962C8B-B14F-4D97-AF65-F5344CB8AC3E}">
        <p14:creationId xmlns:p14="http://schemas.microsoft.com/office/powerpoint/2010/main" val="331020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4BE6F0-68E3-4C1B-9693-B787A7821291}" type="datetime1">
              <a:rPr lang="en-US" smtClean="0"/>
              <a:t>7/6/2022</a:t>
            </a:fld>
            <a:endParaRPr lang="en-US"/>
          </a:p>
        </p:txBody>
      </p:sp>
      <p:sp>
        <p:nvSpPr>
          <p:cNvPr id="6" name="Footer Placeholder 5"/>
          <p:cNvSpPr>
            <a:spLocks noGrp="1"/>
          </p:cNvSpPr>
          <p:nvPr>
            <p:ph type="ftr" sz="quarter" idx="11"/>
          </p:nvPr>
        </p:nvSpPr>
        <p:spPr/>
        <p:txBody>
          <a:bodyPr/>
          <a:lstStyle/>
          <a:p>
            <a:r>
              <a:rPr lang="en-US"/>
              <a:t>Writing a Great VA Loan Offer</a:t>
            </a:r>
          </a:p>
        </p:txBody>
      </p:sp>
      <p:sp>
        <p:nvSpPr>
          <p:cNvPr id="7" name="Slide Number Placeholder 6"/>
          <p:cNvSpPr>
            <a:spLocks noGrp="1"/>
          </p:cNvSpPr>
          <p:nvPr>
            <p:ph type="sldNum" sz="quarter" idx="12"/>
          </p:nvPr>
        </p:nvSpPr>
        <p:spPr/>
        <p:txBody>
          <a:bodyPr/>
          <a:lstStyle/>
          <a:p>
            <a:fld id="{D0B47B95-EA9F-BC40-A791-E928AF4C9589}" type="slidenum">
              <a:rPr lang="en-US" smtClean="0"/>
              <a:t>‹#›</a:t>
            </a:fld>
            <a:endParaRPr lang="en-US"/>
          </a:p>
        </p:txBody>
      </p:sp>
    </p:spTree>
    <p:extLst>
      <p:ext uri="{BB962C8B-B14F-4D97-AF65-F5344CB8AC3E}">
        <p14:creationId xmlns:p14="http://schemas.microsoft.com/office/powerpoint/2010/main" val="874659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C00AED-7EB1-4586-BF64-FDCD24EC4DDA}" type="datetime1">
              <a:rPr lang="en-US" smtClean="0"/>
              <a:t>7/6/2022</a:t>
            </a:fld>
            <a:endParaRPr lang="en-US"/>
          </a:p>
        </p:txBody>
      </p:sp>
      <p:sp>
        <p:nvSpPr>
          <p:cNvPr id="6" name="Footer Placeholder 5"/>
          <p:cNvSpPr>
            <a:spLocks noGrp="1"/>
          </p:cNvSpPr>
          <p:nvPr>
            <p:ph type="ftr" sz="quarter" idx="11"/>
          </p:nvPr>
        </p:nvSpPr>
        <p:spPr/>
        <p:txBody>
          <a:bodyPr/>
          <a:lstStyle/>
          <a:p>
            <a:r>
              <a:rPr lang="en-US"/>
              <a:t>Writing a Great VA Loan Offer</a:t>
            </a:r>
          </a:p>
        </p:txBody>
      </p:sp>
      <p:sp>
        <p:nvSpPr>
          <p:cNvPr id="7" name="Slide Number Placeholder 6"/>
          <p:cNvSpPr>
            <a:spLocks noGrp="1"/>
          </p:cNvSpPr>
          <p:nvPr>
            <p:ph type="sldNum" sz="quarter" idx="12"/>
          </p:nvPr>
        </p:nvSpPr>
        <p:spPr/>
        <p:txBody>
          <a:bodyPr/>
          <a:lstStyle/>
          <a:p>
            <a:fld id="{D0B47B95-EA9F-BC40-A791-E928AF4C9589}" type="slidenum">
              <a:rPr lang="en-US" smtClean="0"/>
              <a:t>‹#›</a:t>
            </a:fld>
            <a:endParaRPr lang="en-US"/>
          </a:p>
        </p:txBody>
      </p:sp>
    </p:spTree>
    <p:extLst>
      <p:ext uri="{BB962C8B-B14F-4D97-AF65-F5344CB8AC3E}">
        <p14:creationId xmlns:p14="http://schemas.microsoft.com/office/powerpoint/2010/main" val="3256816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38FB15-81A5-4734-A08C-52E4C7BA7032}" type="datetime1">
              <a:rPr lang="en-US" smtClean="0"/>
              <a:t>7/6/2022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Writing a Great VA Loan Offer</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B47B95-EA9F-BC40-A791-E928AF4C9589}" type="slidenum">
              <a:rPr lang="en-US" smtClean="0"/>
              <a:t>‹#›</a:t>
            </a:fld>
            <a:endParaRPr lang="en-US"/>
          </a:p>
        </p:txBody>
      </p:sp>
    </p:spTree>
    <p:extLst>
      <p:ext uri="{BB962C8B-B14F-4D97-AF65-F5344CB8AC3E}">
        <p14:creationId xmlns:p14="http://schemas.microsoft.com/office/powerpoint/2010/main" val="4026336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varep.ne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6271" y="511228"/>
            <a:ext cx="6665204" cy="2031325"/>
          </a:xfrm>
          <a:prstGeom prst="rect">
            <a:avLst/>
          </a:prstGeom>
          <a:noFill/>
        </p:spPr>
        <p:txBody>
          <a:bodyPr wrap="square" rtlCol="0">
            <a:spAutoFit/>
          </a:bodyPr>
          <a:lstStyle/>
          <a:p>
            <a:pPr algn="ctr">
              <a:spcAft>
                <a:spcPts val="600"/>
              </a:spcAft>
            </a:pPr>
            <a:r>
              <a:rPr lang="en-US" sz="4200" b="1" dirty="0">
                <a:solidFill>
                  <a:schemeClr val="bg1"/>
                </a:solidFill>
              </a:rPr>
              <a:t>[INSERT CHAPTER NAME]</a:t>
            </a:r>
          </a:p>
          <a:p>
            <a:pPr algn="ctr">
              <a:spcAft>
                <a:spcPts val="600"/>
              </a:spcAft>
            </a:pPr>
            <a:r>
              <a:rPr lang="en-US" sz="4200" b="1" dirty="0">
                <a:solidFill>
                  <a:schemeClr val="bg1"/>
                </a:solidFill>
              </a:rPr>
              <a:t>Lunch &amp; Learn</a:t>
            </a:r>
          </a:p>
          <a:p>
            <a:pPr algn="ctr"/>
            <a:r>
              <a:rPr lang="en-US" sz="3200" b="1" dirty="0">
                <a:solidFill>
                  <a:schemeClr val="bg1"/>
                </a:solidFill>
              </a:rPr>
              <a:t>[INSERT DATE OF CLASS]</a:t>
            </a:r>
          </a:p>
        </p:txBody>
      </p:sp>
      <p:sp>
        <p:nvSpPr>
          <p:cNvPr id="3" name="TextBox 2"/>
          <p:cNvSpPr txBox="1"/>
          <p:nvPr/>
        </p:nvSpPr>
        <p:spPr>
          <a:xfrm>
            <a:off x="5116531" y="3498474"/>
            <a:ext cx="3852807" cy="2677656"/>
          </a:xfrm>
          <a:prstGeom prst="rect">
            <a:avLst/>
          </a:prstGeom>
          <a:noFill/>
        </p:spPr>
        <p:txBody>
          <a:bodyPr wrap="square" rtlCol="0">
            <a:spAutoFit/>
          </a:bodyPr>
          <a:lstStyle/>
          <a:p>
            <a:pPr algn="ctr"/>
            <a:r>
              <a:rPr lang="en-US" sz="4400" b="1" dirty="0">
                <a:solidFill>
                  <a:schemeClr val="bg1"/>
                </a:solidFill>
              </a:rPr>
              <a:t>How to Talk With the </a:t>
            </a:r>
            <a:r>
              <a:rPr lang="en-US" sz="4400" b="1" u="sng" dirty="0">
                <a:solidFill>
                  <a:schemeClr val="bg1"/>
                </a:solidFill>
              </a:rPr>
              <a:t>Military</a:t>
            </a:r>
          </a:p>
          <a:p>
            <a:pPr algn="ctr"/>
            <a:r>
              <a:rPr lang="en-US" sz="3600" b="1" dirty="0">
                <a:solidFill>
                  <a:schemeClr val="bg1"/>
                </a:solidFill>
              </a:rPr>
              <a:t>Acronyms</a:t>
            </a:r>
          </a:p>
        </p:txBody>
      </p:sp>
      <p:cxnSp>
        <p:nvCxnSpPr>
          <p:cNvPr id="6" name="Straight Connector 5"/>
          <p:cNvCxnSpPr/>
          <p:nvPr/>
        </p:nvCxnSpPr>
        <p:spPr>
          <a:xfrm>
            <a:off x="4908981" y="3227942"/>
            <a:ext cx="0" cy="316184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0602" y="3490112"/>
            <a:ext cx="3296874" cy="2637500"/>
          </a:xfrm>
          <a:prstGeom prst="rect">
            <a:avLst/>
          </a:prstGeom>
        </p:spPr>
      </p:pic>
    </p:spTree>
    <p:extLst>
      <p:ext uri="{BB962C8B-B14F-4D97-AF65-F5344CB8AC3E}">
        <p14:creationId xmlns:p14="http://schemas.microsoft.com/office/powerpoint/2010/main" val="3583844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0B47B95-EA9F-BC40-A791-E928AF4C9589}" type="slidenum">
              <a:rPr lang="en-US" smtClean="0">
                <a:solidFill>
                  <a:prstClr val="black">
                    <a:tint val="75000"/>
                  </a:prstClr>
                </a:solidFill>
              </a:rPr>
              <a:pPr/>
              <a:t>10</a:t>
            </a:fld>
            <a:endParaRPr lang="en-US" dirty="0">
              <a:solidFill>
                <a:prstClr val="black">
                  <a:tint val="75000"/>
                </a:prstClr>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6251" y="759782"/>
            <a:ext cx="5596568" cy="5596568"/>
          </a:xfrm>
          <a:prstGeom prst="rect">
            <a:avLst/>
          </a:prstGeom>
        </p:spPr>
      </p:pic>
    </p:spTree>
    <p:extLst>
      <p:ext uri="{BB962C8B-B14F-4D97-AF65-F5344CB8AC3E}">
        <p14:creationId xmlns:p14="http://schemas.microsoft.com/office/powerpoint/2010/main" val="1818461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0B47B95-EA9F-BC40-A791-E928AF4C9589}" type="slidenum">
              <a:rPr lang="en-US" smtClean="0"/>
              <a:t>11</a:t>
            </a:fld>
            <a:endParaRPr lang="en-US" dirty="0"/>
          </a:p>
        </p:txBody>
      </p:sp>
      <p:sp>
        <p:nvSpPr>
          <p:cNvPr id="5" name="TextBox 4"/>
          <p:cNvSpPr txBox="1"/>
          <p:nvPr/>
        </p:nvSpPr>
        <p:spPr>
          <a:xfrm>
            <a:off x="2076679" y="1355073"/>
            <a:ext cx="6571561" cy="3862596"/>
          </a:xfrm>
          <a:prstGeom prst="rect">
            <a:avLst/>
          </a:prstGeom>
          <a:noFill/>
        </p:spPr>
        <p:txBody>
          <a:bodyPr wrap="square" rtlCol="0">
            <a:spAutoFit/>
          </a:bodyPr>
          <a:lstStyle/>
          <a:p>
            <a:endParaRPr lang="en-US" sz="1600" u="sng" dirty="0"/>
          </a:p>
          <a:p>
            <a:pPr algn="ctr"/>
            <a:endParaRPr lang="en-US" sz="3200" dirty="0"/>
          </a:p>
          <a:p>
            <a:pPr algn="ctr">
              <a:spcAft>
                <a:spcPts val="600"/>
              </a:spcAft>
            </a:pPr>
            <a:r>
              <a:rPr lang="en-US" sz="3200" b="1" dirty="0">
                <a:solidFill>
                  <a:schemeClr val="accent4">
                    <a:lumMod val="90000"/>
                    <a:lumOff val="10000"/>
                  </a:schemeClr>
                </a:solidFill>
              </a:rPr>
              <a:t>Get Involved and join Today!</a:t>
            </a:r>
          </a:p>
          <a:p>
            <a:pPr algn="ctr"/>
            <a:r>
              <a:rPr lang="en-US" sz="3200" b="1" dirty="0">
                <a:solidFill>
                  <a:schemeClr val="accent4">
                    <a:lumMod val="90000"/>
                    <a:lumOff val="10000"/>
                  </a:schemeClr>
                </a:solidFill>
                <a:hlinkClick r:id="rId2"/>
              </a:rPr>
              <a:t>www.VAREP.net</a:t>
            </a:r>
            <a:endParaRPr lang="en-US" sz="3200" b="1" dirty="0">
              <a:solidFill>
                <a:schemeClr val="accent4">
                  <a:lumMod val="90000"/>
                  <a:lumOff val="10000"/>
                </a:schemeClr>
              </a:solidFill>
            </a:endParaRPr>
          </a:p>
          <a:p>
            <a:pPr algn="ctr"/>
            <a:endParaRPr lang="en-US" sz="3200" b="1" dirty="0">
              <a:solidFill>
                <a:schemeClr val="accent4">
                  <a:lumMod val="90000"/>
                  <a:lumOff val="10000"/>
                </a:schemeClr>
              </a:solidFill>
            </a:endParaRPr>
          </a:p>
          <a:p>
            <a:pPr algn="ctr"/>
            <a:r>
              <a:rPr lang="en-US" sz="3200" b="1" dirty="0">
                <a:solidFill>
                  <a:schemeClr val="accent4">
                    <a:lumMod val="90000"/>
                    <a:lumOff val="10000"/>
                  </a:schemeClr>
                </a:solidFill>
              </a:rPr>
              <a:t>Thank You!</a:t>
            </a:r>
          </a:p>
          <a:p>
            <a:pPr algn="ctr"/>
            <a:endParaRPr lang="en-US" sz="3200" b="1" dirty="0">
              <a:solidFill>
                <a:schemeClr val="accent4">
                  <a:lumMod val="90000"/>
                  <a:lumOff val="10000"/>
                </a:schemeClr>
              </a:solidFill>
            </a:endParaRPr>
          </a:p>
          <a:p>
            <a:pPr algn="ctr"/>
            <a:endParaRPr lang="en-US" sz="3200" b="1" dirty="0">
              <a:solidFill>
                <a:schemeClr val="accent4">
                  <a:lumMod val="90000"/>
                  <a:lumOff val="10000"/>
                </a:schemeClr>
              </a:solidFill>
            </a:endParaRPr>
          </a:p>
        </p:txBody>
      </p:sp>
    </p:spTree>
    <p:extLst>
      <p:ext uri="{BB962C8B-B14F-4D97-AF65-F5344CB8AC3E}">
        <p14:creationId xmlns:p14="http://schemas.microsoft.com/office/powerpoint/2010/main" val="2777409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2"/>
          </p:nvPr>
        </p:nvSpPr>
        <p:spPr bwMode="auto">
          <a:noFill/>
          <a:ln>
            <a:miter lim="800000"/>
            <a:headEnd/>
            <a:tailEnd/>
          </a:ln>
        </p:spPr>
        <p:txBody>
          <a:bodyPr/>
          <a:lstStyle/>
          <a:p>
            <a:fld id="{0242A10E-CAF2-47D3-B2F0-1E2D16F1E71C}" type="slidenum">
              <a:rPr lang="en-US" altLang="en-US" smtClean="0"/>
              <a:pPr/>
              <a:t>2</a:t>
            </a:fld>
            <a:endParaRPr lang="en-US" altLang="en-US"/>
          </a:p>
        </p:txBody>
      </p:sp>
      <p:sp>
        <p:nvSpPr>
          <p:cNvPr id="133122" name="Rectangle 2" descr="Newsprint"/>
          <p:cNvSpPr>
            <a:spLocks noChangeArrowheads="1"/>
          </p:cNvSpPr>
          <p:nvPr/>
        </p:nvSpPr>
        <p:spPr bwMode="auto">
          <a:xfrm>
            <a:off x="3886200" y="304800"/>
            <a:ext cx="5029200" cy="1600200"/>
          </a:xfrm>
          <a:prstGeom prst="rect">
            <a:avLst/>
          </a:prstGeom>
          <a:noFill/>
          <a:ln>
            <a:noFill/>
          </a:ln>
          <a:effectLst/>
        </p:spPr>
        <p:txBody>
          <a:bodyPr/>
          <a:lstStyle>
            <a:lvl1pPr>
              <a:defRPr sz="4400">
                <a:solidFill>
                  <a:schemeClr val="tx2"/>
                </a:solidFill>
                <a:effectLst>
                  <a:outerShdw blurRad="38100" dist="38100" dir="2700000" algn="tl">
                    <a:srgbClr val="000000"/>
                  </a:outerShdw>
                </a:effectLst>
                <a:latin typeface="Arial" panose="020B0604020202020204" pitchFamily="34" charset="0"/>
              </a:defRPr>
            </a:lvl1pPr>
            <a:lvl2pPr>
              <a:defRPr sz="4400">
                <a:solidFill>
                  <a:schemeClr val="tx2"/>
                </a:solidFill>
                <a:effectLst>
                  <a:outerShdw blurRad="38100" dist="38100" dir="2700000" algn="tl">
                    <a:srgbClr val="000000"/>
                  </a:outerShdw>
                </a:effectLst>
                <a:latin typeface="Arial" panose="020B0604020202020204" pitchFamily="34" charset="0"/>
              </a:defRPr>
            </a:lvl2pPr>
            <a:lvl3pPr>
              <a:defRPr sz="4400">
                <a:solidFill>
                  <a:schemeClr val="tx2"/>
                </a:solidFill>
                <a:effectLst>
                  <a:outerShdw blurRad="38100" dist="38100" dir="2700000" algn="tl">
                    <a:srgbClr val="000000"/>
                  </a:outerShdw>
                </a:effectLst>
                <a:latin typeface="Arial" panose="020B0604020202020204" pitchFamily="34" charset="0"/>
              </a:defRPr>
            </a:lvl3pPr>
            <a:lvl4pPr>
              <a:defRPr sz="4400">
                <a:solidFill>
                  <a:schemeClr val="tx2"/>
                </a:solidFill>
                <a:effectLst>
                  <a:outerShdw blurRad="38100" dist="38100" dir="2700000" algn="tl">
                    <a:srgbClr val="000000"/>
                  </a:outerShdw>
                </a:effectLst>
                <a:latin typeface="Arial" panose="020B0604020202020204" pitchFamily="34" charset="0"/>
              </a:defRPr>
            </a:lvl4pPr>
            <a:lvl5pPr>
              <a:defRPr sz="4400">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pPr algn="ctr" eaLnBrk="1" hangingPunct="1">
              <a:lnSpc>
                <a:spcPct val="110000"/>
              </a:lnSpc>
              <a:defRPr/>
            </a:pPr>
            <a:endParaRPr lang="en-US" altLang="en-US" sz="4800" b="1">
              <a:solidFill>
                <a:schemeClr val="tx1"/>
              </a:solidFill>
            </a:endParaRPr>
          </a:p>
        </p:txBody>
      </p:sp>
      <p:sp>
        <p:nvSpPr>
          <p:cNvPr id="133123" name="Rectangle 3"/>
          <p:cNvSpPr>
            <a:spLocks noChangeArrowheads="1"/>
          </p:cNvSpPr>
          <p:nvPr/>
        </p:nvSpPr>
        <p:spPr bwMode="auto">
          <a:xfrm>
            <a:off x="2027104" y="325943"/>
            <a:ext cx="6788800" cy="814700"/>
          </a:xfrm>
          <a:prstGeom prst="rect">
            <a:avLst/>
          </a:prstGeom>
          <a:noFill/>
          <a:ln>
            <a:noFill/>
          </a:ln>
        </p:spPr>
        <p:txBody>
          <a:bodyPr/>
          <a:lstStyle>
            <a:lvl1pPr algn="l">
              <a:spcBef>
                <a:spcPct val="20000"/>
              </a:spcBef>
              <a:buClr>
                <a:schemeClr val="hlink"/>
              </a:buClr>
              <a:buSzPct val="60000"/>
              <a:buFont typeface="Wingdings" panose="05000000000000000000" pitchFamily="2" charset="2"/>
              <a:buChar char="n"/>
              <a:defRPr sz="3200">
                <a:solidFill>
                  <a:schemeClr val="tx1"/>
                </a:solidFill>
                <a:effectLst>
                  <a:outerShdw blurRad="38100" dist="38100" dir="2700000" algn="tl">
                    <a:srgbClr val="000000"/>
                  </a:outerShdw>
                </a:effectLst>
                <a:latin typeface="Verdana" panose="020B0604030504040204" pitchFamily="34" charset="0"/>
              </a:defRPr>
            </a:lvl1pPr>
            <a:lvl2pPr marL="742950" indent="-285750" algn="l">
              <a:spcBef>
                <a:spcPct val="20000"/>
              </a:spcBef>
              <a:buClr>
                <a:schemeClr val="tx1"/>
              </a:buClr>
              <a:buChar char="•"/>
              <a:defRPr sz="2800">
                <a:solidFill>
                  <a:schemeClr val="tx1"/>
                </a:solidFill>
                <a:effectLst>
                  <a:outerShdw blurRad="38100" dist="38100" dir="2700000" algn="tl">
                    <a:srgbClr val="000000"/>
                  </a:outerShdw>
                </a:effectLst>
                <a:latin typeface="Verdana" panose="020B0604030504040204" pitchFamily="34" charset="0"/>
              </a:defRPr>
            </a:lvl2pPr>
            <a:lvl3pPr marL="1143000" indent="-228600" algn="l">
              <a:spcBef>
                <a:spcPct val="20000"/>
              </a:spcBef>
              <a:buClr>
                <a:schemeClr val="accent2"/>
              </a:buClr>
              <a:buSzPct val="60000"/>
              <a:buFont typeface="Wingdings" panose="05000000000000000000" pitchFamily="2" charset="2"/>
              <a:buChar char="n"/>
              <a:defRPr sz="2400">
                <a:solidFill>
                  <a:schemeClr val="tx1"/>
                </a:solidFill>
                <a:effectLst>
                  <a:outerShdw blurRad="38100" dist="38100" dir="2700000" algn="tl">
                    <a:srgbClr val="000000"/>
                  </a:outerShdw>
                </a:effectLst>
                <a:latin typeface="Verdana" panose="020B0604030504040204" pitchFamily="34" charset="0"/>
              </a:defRPr>
            </a:lvl3pPr>
            <a:lvl4pPr marL="1600200" indent="-228600" algn="l">
              <a:spcBef>
                <a:spcPct val="20000"/>
              </a:spcBef>
              <a:buClr>
                <a:schemeClr val="tx2"/>
              </a:buClr>
              <a:buChar char="•"/>
              <a:defRPr sz="2000">
                <a:solidFill>
                  <a:schemeClr val="tx1"/>
                </a:solidFill>
                <a:effectLst>
                  <a:outerShdw blurRad="38100" dist="38100" dir="2700000" algn="tl">
                    <a:srgbClr val="000000"/>
                  </a:outerShdw>
                </a:effectLst>
                <a:latin typeface="Verdana" panose="020B0604030504040204" pitchFamily="34" charset="0"/>
              </a:defRPr>
            </a:lvl4pPr>
            <a:lvl5pPr marL="2057400" indent="-228600" algn="l">
              <a:spcBef>
                <a:spcPct val="20000"/>
              </a:spcBef>
              <a:buClr>
                <a:schemeClr val="fo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Verdana" panose="020B0604030504040204" pitchFamily="34" charset="0"/>
              </a:defRPr>
            </a:lvl5pPr>
            <a:lvl6pPr marL="2514600" indent="-228600" fontAlgn="base">
              <a:spcBef>
                <a:spcPct val="20000"/>
              </a:spcBef>
              <a:spcAft>
                <a:spcPct val="0"/>
              </a:spcAft>
              <a:buClr>
                <a:schemeClr val="fo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Verdana" panose="020B0604030504040204" pitchFamily="34" charset="0"/>
              </a:defRPr>
            </a:lvl6pPr>
            <a:lvl7pPr marL="2971800" indent="-228600" fontAlgn="base">
              <a:spcBef>
                <a:spcPct val="20000"/>
              </a:spcBef>
              <a:spcAft>
                <a:spcPct val="0"/>
              </a:spcAft>
              <a:buClr>
                <a:schemeClr val="fo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Verdana" panose="020B0604030504040204" pitchFamily="34" charset="0"/>
              </a:defRPr>
            </a:lvl7pPr>
            <a:lvl8pPr marL="3429000" indent="-228600" fontAlgn="base">
              <a:spcBef>
                <a:spcPct val="20000"/>
              </a:spcBef>
              <a:spcAft>
                <a:spcPct val="0"/>
              </a:spcAft>
              <a:buClr>
                <a:schemeClr val="fo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Verdana" panose="020B0604030504040204" pitchFamily="34" charset="0"/>
              </a:defRPr>
            </a:lvl8pPr>
            <a:lvl9pPr marL="3886200" indent="-228600" fontAlgn="base">
              <a:spcBef>
                <a:spcPct val="20000"/>
              </a:spcBef>
              <a:spcAft>
                <a:spcPct val="0"/>
              </a:spcAft>
              <a:buClr>
                <a:schemeClr val="fo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Verdana" panose="020B0604030504040204" pitchFamily="34" charset="0"/>
              </a:defRPr>
            </a:lvl9pPr>
          </a:lstStyle>
          <a:p>
            <a:pPr algn="ctr" eaLnBrk="1" hangingPunct="1">
              <a:buFont typeface="Wingdings" panose="05000000000000000000" pitchFamily="2" charset="2"/>
              <a:buNone/>
              <a:defRPr/>
            </a:pPr>
            <a:r>
              <a:rPr lang="en-US" sz="4000" b="1" dirty="0">
                <a:solidFill>
                  <a:schemeClr val="tx2"/>
                </a:solidFill>
                <a:latin typeface="Trebuchet MS" pitchFamily="34" charset="0"/>
              </a:rPr>
              <a:t>Pledge of Allegiance</a:t>
            </a:r>
            <a:endParaRPr lang="en-US" sz="4800" dirty="0">
              <a:solidFill>
                <a:srgbClr val="FFFF99"/>
              </a:solidFill>
              <a:latin typeface="Trebuchet MS" pitchFamily="34"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5156" t="16015" r="3968" b="14587"/>
          <a:stretch/>
        </p:blipFill>
        <p:spPr>
          <a:xfrm>
            <a:off x="2124475" y="1905000"/>
            <a:ext cx="6594058" cy="4296580"/>
          </a:xfrm>
          <a:prstGeom prst="rect">
            <a:avLst/>
          </a:prstGeom>
        </p:spPr>
      </p:pic>
    </p:spTree>
    <p:extLst>
      <p:ext uri="{BB962C8B-B14F-4D97-AF65-F5344CB8AC3E}">
        <p14:creationId xmlns:p14="http://schemas.microsoft.com/office/powerpoint/2010/main" val="318148068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0B47B95-EA9F-BC40-A791-E928AF4C9589}" type="slidenum">
              <a:rPr lang="en-US" smtClean="0"/>
              <a:t>3</a:t>
            </a:fld>
            <a:endParaRPr lang="en-US"/>
          </a:p>
        </p:txBody>
      </p:sp>
      <p:sp>
        <p:nvSpPr>
          <p:cNvPr id="4" name="Title 1"/>
          <p:cNvSpPr txBox="1">
            <a:spLocks/>
          </p:cNvSpPr>
          <p:nvPr/>
        </p:nvSpPr>
        <p:spPr>
          <a:xfrm>
            <a:off x="-685800" y="-76200"/>
            <a:ext cx="4267200" cy="1524000"/>
          </a:xfrm>
          <a:prstGeom prst="rect">
            <a:avLst/>
          </a:prstGeom>
        </p:spPr>
        <p:txBody>
          <a:bodyPr>
            <a:noAutofit/>
          </a:bodyPr>
          <a:lstStyle>
            <a:lvl1pPr algn="ctr" defTabSz="457200" rtl="0" eaLnBrk="1" latinLnBrk="0" hangingPunct="1">
              <a:spcBef>
                <a:spcPct val="0"/>
              </a:spcBef>
              <a:buNone/>
              <a:defRPr sz="3600" kern="1200">
                <a:solidFill>
                  <a:schemeClr val="tx1"/>
                </a:solidFill>
                <a:latin typeface="+mj-lt"/>
                <a:ea typeface="+mj-ea"/>
                <a:cs typeface="+mj-cs"/>
              </a:defRPr>
            </a:lvl1pPr>
          </a:lstStyle>
          <a:p>
            <a:r>
              <a:rPr lang="en-US" sz="8800" b="1" i="1" dirty="0">
                <a:solidFill>
                  <a:schemeClr val="bg1"/>
                </a:solidFill>
              </a:rPr>
              <a:t>WHY</a:t>
            </a:r>
          </a:p>
        </p:txBody>
      </p:sp>
      <p:sp>
        <p:nvSpPr>
          <p:cNvPr id="5" name="Title 1"/>
          <p:cNvSpPr txBox="1">
            <a:spLocks/>
          </p:cNvSpPr>
          <p:nvPr/>
        </p:nvSpPr>
        <p:spPr>
          <a:xfrm>
            <a:off x="1295400" y="1143000"/>
            <a:ext cx="14478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1" u="none" strike="noStrike" kern="1200" cap="none" spc="0" normalizeH="0" baseline="0" noProof="0" dirty="0">
                <a:ln>
                  <a:noFill/>
                </a:ln>
                <a:solidFill>
                  <a:schemeClr val="bg1"/>
                </a:solidFill>
                <a:effectLst/>
                <a:uLnTx/>
                <a:uFillTx/>
                <a:latin typeface="+mj-lt"/>
                <a:ea typeface="+mj-ea"/>
                <a:cs typeface="+mj-cs"/>
              </a:rPr>
              <a:t>WE</a:t>
            </a:r>
          </a:p>
        </p:txBody>
      </p:sp>
      <p:sp>
        <p:nvSpPr>
          <p:cNvPr id="6" name="Title 1"/>
          <p:cNvSpPr txBox="1">
            <a:spLocks/>
          </p:cNvSpPr>
          <p:nvPr/>
        </p:nvSpPr>
        <p:spPr>
          <a:xfrm>
            <a:off x="4419600" y="457200"/>
            <a:ext cx="22098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i="1" noProof="0" dirty="0">
                <a:solidFill>
                  <a:schemeClr val="bg1"/>
                </a:solidFill>
                <a:latin typeface="+mj-lt"/>
                <a:ea typeface="+mj-ea"/>
                <a:cs typeface="+mj-cs"/>
              </a:rPr>
              <a:t>EXIST</a:t>
            </a:r>
            <a:endParaRPr kumimoji="0" lang="en-US" sz="4400" b="1" i="1" u="none" strike="noStrike" kern="1200" cap="none" spc="0" normalizeH="0" baseline="0" noProof="0" dirty="0">
              <a:ln>
                <a:noFill/>
              </a:ln>
              <a:solidFill>
                <a:schemeClr val="bg1"/>
              </a:solidFill>
              <a:effectLst/>
              <a:uLnTx/>
              <a:uFillTx/>
              <a:latin typeface="+mj-lt"/>
              <a:ea typeface="+mj-ea"/>
              <a:cs typeface="+mj-cs"/>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0" y="0"/>
            <a:ext cx="9142550" cy="6858000"/>
          </a:xfrm>
          <a:prstGeom prst="rect">
            <a:avLst/>
          </a:prstGeom>
        </p:spPr>
      </p:pic>
      <p:sp>
        <p:nvSpPr>
          <p:cNvPr id="8" name="TextBox 7"/>
          <p:cNvSpPr txBox="1"/>
          <p:nvPr/>
        </p:nvSpPr>
        <p:spPr>
          <a:xfrm>
            <a:off x="1724319" y="814626"/>
            <a:ext cx="5505254" cy="861774"/>
          </a:xfrm>
          <a:prstGeom prst="rect">
            <a:avLst/>
          </a:prstGeom>
          <a:noFill/>
        </p:spPr>
        <p:txBody>
          <a:bodyPr wrap="square" rtlCol="0">
            <a:spAutoFit/>
          </a:bodyPr>
          <a:lstStyle/>
          <a:p>
            <a:pPr algn="ctr"/>
            <a:r>
              <a:rPr lang="en-US" sz="5000" b="1" dirty="0">
                <a:latin typeface="+mj-lt"/>
              </a:rPr>
              <a:t>Let’s Get Started</a:t>
            </a:r>
          </a:p>
        </p:txBody>
      </p:sp>
      <p:sp>
        <p:nvSpPr>
          <p:cNvPr id="9" name="TextBox 8"/>
          <p:cNvSpPr txBox="1"/>
          <p:nvPr/>
        </p:nvSpPr>
        <p:spPr>
          <a:xfrm>
            <a:off x="1666973" y="2226767"/>
            <a:ext cx="5505254" cy="1938992"/>
          </a:xfrm>
          <a:prstGeom prst="rect">
            <a:avLst/>
          </a:prstGeom>
          <a:noFill/>
        </p:spPr>
        <p:txBody>
          <a:bodyPr wrap="square" rtlCol="0">
            <a:spAutoFit/>
          </a:bodyPr>
          <a:lstStyle/>
          <a:p>
            <a:pPr algn="ctr"/>
            <a:r>
              <a:rPr lang="en-US" sz="3600" dirty="0">
                <a:solidFill>
                  <a:srgbClr val="FF0000"/>
                </a:solidFill>
              </a:rPr>
              <a:t>All About Acronyms</a:t>
            </a:r>
          </a:p>
          <a:p>
            <a:pPr algn="ctr"/>
            <a:endParaRPr lang="en-US" sz="3600" dirty="0">
              <a:solidFill>
                <a:srgbClr val="FF0000"/>
              </a:solidFill>
            </a:endParaRPr>
          </a:p>
          <a:p>
            <a:endParaRPr lang="en-US" sz="1200" dirty="0"/>
          </a:p>
          <a:p>
            <a:endParaRPr lang="en-US" sz="1200" dirty="0"/>
          </a:p>
          <a:p>
            <a:endParaRPr lang="en-US" sz="1200" dirty="0"/>
          </a:p>
          <a:p>
            <a:r>
              <a:rPr lang="en-US" sz="1200" dirty="0"/>
              <a:t>Version 1/6.5.22 </a:t>
            </a:r>
          </a:p>
        </p:txBody>
      </p:sp>
    </p:spTree>
    <p:extLst>
      <p:ext uri="{BB962C8B-B14F-4D97-AF65-F5344CB8AC3E}">
        <p14:creationId xmlns:p14="http://schemas.microsoft.com/office/powerpoint/2010/main" val="2724438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0B47B95-EA9F-BC40-A791-E928AF4C9589}" type="slidenum">
              <a:rPr lang="en-US" smtClean="0"/>
              <a:t>4</a:t>
            </a:fld>
            <a:endParaRPr lang="en-US" dirty="0"/>
          </a:p>
        </p:txBody>
      </p:sp>
      <p:sp>
        <p:nvSpPr>
          <p:cNvPr id="9" name="Content Placeholder 2"/>
          <p:cNvSpPr txBox="1">
            <a:spLocks/>
          </p:cNvSpPr>
          <p:nvPr/>
        </p:nvSpPr>
        <p:spPr>
          <a:xfrm>
            <a:off x="1893740" y="1479479"/>
            <a:ext cx="7250259" cy="481857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accent6">
                    <a:lumMod val="5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accent6">
                    <a:lumMod val="5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accent6">
                    <a:lumMod val="5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accent6">
                    <a:lumMod val="5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6">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spcBef>
                <a:spcPts val="0"/>
              </a:spcBef>
              <a:buNone/>
            </a:pPr>
            <a:endParaRPr lang="en-US" sz="2000" dirty="0"/>
          </a:p>
          <a:p>
            <a:pPr algn="just">
              <a:spcBef>
                <a:spcPts val="0"/>
              </a:spcBef>
            </a:pPr>
            <a:r>
              <a:rPr lang="en-US" sz="2400" b="1" dirty="0">
                <a:solidFill>
                  <a:schemeClr val="accent4">
                    <a:lumMod val="90000"/>
                    <a:lumOff val="10000"/>
                  </a:schemeClr>
                </a:solidFill>
              </a:rPr>
              <a:t>AAFES</a:t>
            </a:r>
            <a:r>
              <a:rPr lang="en-US" sz="2400" dirty="0">
                <a:solidFill>
                  <a:schemeClr val="accent4">
                    <a:lumMod val="90000"/>
                    <a:lumOff val="10000"/>
                  </a:schemeClr>
                </a:solidFill>
              </a:rPr>
              <a:t>-Army and Air Force Exchange Service</a:t>
            </a:r>
          </a:p>
          <a:p>
            <a:pPr algn="just">
              <a:spcBef>
                <a:spcPts val="0"/>
              </a:spcBef>
            </a:pPr>
            <a:r>
              <a:rPr lang="en-US" sz="2400" b="1" dirty="0">
                <a:solidFill>
                  <a:schemeClr val="accent4">
                    <a:lumMod val="90000"/>
                    <a:lumOff val="10000"/>
                  </a:schemeClr>
                </a:solidFill>
              </a:rPr>
              <a:t>AIT</a:t>
            </a:r>
            <a:r>
              <a:rPr lang="en-US" sz="2400" dirty="0">
                <a:solidFill>
                  <a:schemeClr val="accent4">
                    <a:lumMod val="90000"/>
                    <a:lumOff val="10000"/>
                  </a:schemeClr>
                </a:solidFill>
              </a:rPr>
              <a:t>-Advanced Individual Training</a:t>
            </a:r>
          </a:p>
          <a:p>
            <a:pPr algn="just">
              <a:spcBef>
                <a:spcPts val="0"/>
              </a:spcBef>
            </a:pPr>
            <a:r>
              <a:rPr lang="en-US" sz="2400" b="1" dirty="0">
                <a:solidFill>
                  <a:schemeClr val="accent4">
                    <a:lumMod val="90000"/>
                    <a:lumOff val="10000"/>
                  </a:schemeClr>
                </a:solidFill>
              </a:rPr>
              <a:t>ASVAB</a:t>
            </a:r>
            <a:r>
              <a:rPr lang="en-US" sz="2400" dirty="0">
                <a:solidFill>
                  <a:schemeClr val="accent4">
                    <a:lumMod val="90000"/>
                    <a:lumOff val="10000"/>
                  </a:schemeClr>
                </a:solidFill>
              </a:rPr>
              <a:t>-Armed Services Vocational Aptitude Battery</a:t>
            </a:r>
          </a:p>
          <a:p>
            <a:pPr algn="just">
              <a:spcBef>
                <a:spcPts val="0"/>
              </a:spcBef>
            </a:pPr>
            <a:r>
              <a:rPr lang="en-US" sz="2400" b="1" dirty="0">
                <a:solidFill>
                  <a:schemeClr val="accent4">
                    <a:lumMod val="90000"/>
                    <a:lumOff val="10000"/>
                  </a:schemeClr>
                </a:solidFill>
              </a:rPr>
              <a:t>DOD</a:t>
            </a:r>
            <a:r>
              <a:rPr lang="en-US" sz="2400" dirty="0">
                <a:solidFill>
                  <a:schemeClr val="accent4">
                    <a:lumMod val="90000"/>
                    <a:lumOff val="10000"/>
                  </a:schemeClr>
                </a:solidFill>
              </a:rPr>
              <a:t>-Department of Defense</a:t>
            </a:r>
          </a:p>
          <a:p>
            <a:pPr algn="just">
              <a:spcBef>
                <a:spcPts val="0"/>
              </a:spcBef>
            </a:pPr>
            <a:r>
              <a:rPr lang="en-US" sz="2400" b="1" dirty="0">
                <a:solidFill>
                  <a:schemeClr val="accent4">
                    <a:lumMod val="90000"/>
                    <a:lumOff val="10000"/>
                  </a:schemeClr>
                </a:solidFill>
              </a:rPr>
              <a:t>MEPS</a:t>
            </a:r>
            <a:r>
              <a:rPr lang="en-US" sz="2400" dirty="0">
                <a:solidFill>
                  <a:schemeClr val="accent4">
                    <a:lumMod val="90000"/>
                    <a:lumOff val="10000"/>
                  </a:schemeClr>
                </a:solidFill>
              </a:rPr>
              <a:t>-Military Entrance Processing Station</a:t>
            </a:r>
          </a:p>
          <a:p>
            <a:pPr algn="just">
              <a:spcBef>
                <a:spcPts val="0"/>
              </a:spcBef>
            </a:pPr>
            <a:r>
              <a:rPr lang="en-US" sz="2400" b="1" dirty="0">
                <a:solidFill>
                  <a:schemeClr val="accent4">
                    <a:lumMod val="90000"/>
                    <a:lumOff val="10000"/>
                  </a:schemeClr>
                </a:solidFill>
              </a:rPr>
              <a:t>MOS</a:t>
            </a:r>
            <a:r>
              <a:rPr lang="en-US" sz="2400" dirty="0">
                <a:solidFill>
                  <a:schemeClr val="accent4">
                    <a:lumMod val="90000"/>
                    <a:lumOff val="10000"/>
                  </a:schemeClr>
                </a:solidFill>
              </a:rPr>
              <a:t>-Military Occupational Specialty</a:t>
            </a:r>
          </a:p>
          <a:p>
            <a:pPr algn="just">
              <a:spcBef>
                <a:spcPts val="0"/>
              </a:spcBef>
            </a:pPr>
            <a:r>
              <a:rPr lang="en-US" sz="2400" b="1" dirty="0">
                <a:solidFill>
                  <a:schemeClr val="accent4">
                    <a:lumMod val="90000"/>
                    <a:lumOff val="10000"/>
                  </a:schemeClr>
                </a:solidFill>
              </a:rPr>
              <a:t>OPSEC</a:t>
            </a:r>
            <a:r>
              <a:rPr lang="en-US" sz="2400" dirty="0">
                <a:solidFill>
                  <a:schemeClr val="accent4">
                    <a:lumMod val="90000"/>
                    <a:lumOff val="10000"/>
                  </a:schemeClr>
                </a:solidFill>
              </a:rPr>
              <a:t>-Operational Security</a:t>
            </a:r>
          </a:p>
          <a:p>
            <a:pPr algn="just">
              <a:spcBef>
                <a:spcPts val="0"/>
              </a:spcBef>
            </a:pPr>
            <a:r>
              <a:rPr lang="en-US" sz="2400" b="1" dirty="0">
                <a:solidFill>
                  <a:schemeClr val="accent4">
                    <a:lumMod val="90000"/>
                    <a:lumOff val="10000"/>
                  </a:schemeClr>
                </a:solidFill>
              </a:rPr>
              <a:t>PT</a:t>
            </a:r>
            <a:r>
              <a:rPr lang="en-US" sz="2400" dirty="0">
                <a:solidFill>
                  <a:schemeClr val="accent4">
                    <a:lumMod val="90000"/>
                    <a:lumOff val="10000"/>
                  </a:schemeClr>
                </a:solidFill>
              </a:rPr>
              <a:t>-Physical Training</a:t>
            </a:r>
          </a:p>
          <a:p>
            <a:pPr algn="just">
              <a:spcBef>
                <a:spcPts val="0"/>
              </a:spcBef>
            </a:pPr>
            <a:r>
              <a:rPr lang="en-US" sz="2400" b="1" dirty="0">
                <a:solidFill>
                  <a:schemeClr val="accent4">
                    <a:lumMod val="90000"/>
                    <a:lumOff val="10000"/>
                  </a:schemeClr>
                </a:solidFill>
              </a:rPr>
              <a:t>PX</a:t>
            </a:r>
            <a:r>
              <a:rPr lang="en-US" sz="2400" dirty="0">
                <a:solidFill>
                  <a:schemeClr val="accent4">
                    <a:lumMod val="90000"/>
                    <a:lumOff val="10000"/>
                  </a:schemeClr>
                </a:solidFill>
              </a:rPr>
              <a:t>-Post Exchange</a:t>
            </a:r>
          </a:p>
          <a:p>
            <a:pPr algn="just">
              <a:spcBef>
                <a:spcPts val="0"/>
              </a:spcBef>
            </a:pPr>
            <a:endParaRPr lang="en-US" sz="2400" dirty="0">
              <a:solidFill>
                <a:schemeClr val="accent4">
                  <a:lumMod val="90000"/>
                  <a:lumOff val="10000"/>
                </a:schemeClr>
              </a:solidFill>
            </a:endParaRPr>
          </a:p>
          <a:p>
            <a:pPr marL="0" indent="0" algn="just">
              <a:spcBef>
                <a:spcPts val="0"/>
              </a:spcBef>
              <a:buNone/>
            </a:pPr>
            <a:endParaRPr lang="en-US" sz="2400" dirty="0">
              <a:solidFill>
                <a:schemeClr val="accent4">
                  <a:lumMod val="90000"/>
                  <a:lumOff val="10000"/>
                </a:schemeClr>
              </a:solidFill>
            </a:endParaRPr>
          </a:p>
        </p:txBody>
      </p:sp>
      <p:sp>
        <p:nvSpPr>
          <p:cNvPr id="8" name="Title 1">
            <a:extLst>
              <a:ext uri="{FF2B5EF4-FFF2-40B4-BE49-F238E27FC236}">
                <a16:creationId xmlns:a16="http://schemas.microsoft.com/office/drawing/2014/main" id="{01DF3E5A-FFD0-77C6-2563-F89AB138ED92}"/>
              </a:ext>
            </a:extLst>
          </p:cNvPr>
          <p:cNvSpPr>
            <a:spLocks noGrp="1"/>
          </p:cNvSpPr>
          <p:nvPr>
            <p:ph type="title"/>
          </p:nvPr>
        </p:nvSpPr>
        <p:spPr>
          <a:xfrm>
            <a:off x="1893740" y="136525"/>
            <a:ext cx="6787923" cy="1486792"/>
          </a:xfrm>
        </p:spPr>
        <p:txBody>
          <a:bodyPr>
            <a:normAutofit fontScale="90000"/>
          </a:bodyPr>
          <a:lstStyle/>
          <a:p>
            <a:r>
              <a:rPr lang="en-US" b="1" i="0" dirty="0">
                <a:solidFill>
                  <a:schemeClr val="accent4">
                    <a:lumMod val="90000"/>
                    <a:lumOff val="10000"/>
                  </a:schemeClr>
                </a:solidFill>
                <a:effectLst/>
                <a:latin typeface="+mn-lt"/>
              </a:rPr>
              <a:t>Military acronyms: </a:t>
            </a:r>
            <a:br>
              <a:rPr lang="en-US" b="1" i="0" dirty="0">
                <a:solidFill>
                  <a:schemeClr val="accent4">
                    <a:lumMod val="90000"/>
                    <a:lumOff val="10000"/>
                  </a:schemeClr>
                </a:solidFill>
                <a:effectLst/>
                <a:latin typeface="+mn-lt"/>
              </a:rPr>
            </a:br>
            <a:r>
              <a:rPr lang="en-US" b="1" i="0" dirty="0">
                <a:solidFill>
                  <a:schemeClr val="accent4">
                    <a:lumMod val="90000"/>
                    <a:lumOff val="10000"/>
                  </a:schemeClr>
                </a:solidFill>
                <a:effectLst/>
                <a:latin typeface="+mn-lt"/>
              </a:rPr>
              <a:t>The basics for new recruits</a:t>
            </a:r>
            <a:br>
              <a:rPr lang="en-US" b="1" i="0" dirty="0">
                <a:solidFill>
                  <a:srgbClr val="194867"/>
                </a:solidFill>
                <a:effectLst/>
                <a:latin typeface="Work Sans" panose="020B0604020202020204" pitchFamily="2" charset="0"/>
              </a:rPr>
            </a:br>
            <a:endParaRPr lang="en-US" dirty="0"/>
          </a:p>
        </p:txBody>
      </p:sp>
      <p:sp>
        <p:nvSpPr>
          <p:cNvPr id="10" name="Footer Placeholder 3">
            <a:extLst>
              <a:ext uri="{FF2B5EF4-FFF2-40B4-BE49-F238E27FC236}">
                <a16:creationId xmlns:a16="http://schemas.microsoft.com/office/drawing/2014/main" id="{3AB8753D-1CA1-6B47-CB5B-635AEE0ECF7E}"/>
              </a:ext>
            </a:extLst>
          </p:cNvPr>
          <p:cNvSpPr>
            <a:spLocks noGrp="1"/>
          </p:cNvSpPr>
          <p:nvPr>
            <p:ph type="ftr" sz="quarter" idx="11"/>
          </p:nvPr>
        </p:nvSpPr>
        <p:spPr>
          <a:xfrm>
            <a:off x="3124200" y="6349430"/>
            <a:ext cx="3040294" cy="372046"/>
          </a:xfrm>
        </p:spPr>
        <p:txBody>
          <a:bodyPr/>
          <a:lstStyle/>
          <a:p>
            <a:r>
              <a:rPr lang="en-US" dirty="0"/>
              <a:t>How to talk with the Military-Acronyms </a:t>
            </a:r>
          </a:p>
        </p:txBody>
      </p:sp>
    </p:spTree>
    <p:extLst>
      <p:ext uri="{BB962C8B-B14F-4D97-AF65-F5344CB8AC3E}">
        <p14:creationId xmlns:p14="http://schemas.microsoft.com/office/powerpoint/2010/main" val="3490638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46C01-F5FB-E6D2-69FC-B802CE5C161E}"/>
              </a:ext>
            </a:extLst>
          </p:cNvPr>
          <p:cNvSpPr>
            <a:spLocks noGrp="1"/>
          </p:cNvSpPr>
          <p:nvPr>
            <p:ph type="title"/>
          </p:nvPr>
        </p:nvSpPr>
        <p:spPr>
          <a:xfrm>
            <a:off x="2034282" y="274638"/>
            <a:ext cx="6652518" cy="1143000"/>
          </a:xfrm>
        </p:spPr>
        <p:txBody>
          <a:bodyPr>
            <a:normAutofit fontScale="90000"/>
          </a:bodyPr>
          <a:lstStyle/>
          <a:p>
            <a:r>
              <a:rPr lang="en-US" b="1" i="0" dirty="0">
                <a:solidFill>
                  <a:schemeClr val="accent4">
                    <a:lumMod val="90000"/>
                    <a:lumOff val="10000"/>
                  </a:schemeClr>
                </a:solidFill>
                <a:effectLst/>
                <a:latin typeface="+mn-lt"/>
              </a:rPr>
              <a:t>Military acronyms: </a:t>
            </a:r>
            <a:br>
              <a:rPr lang="en-US" b="1" i="0" dirty="0">
                <a:solidFill>
                  <a:schemeClr val="accent4">
                    <a:lumMod val="90000"/>
                    <a:lumOff val="10000"/>
                  </a:schemeClr>
                </a:solidFill>
                <a:effectLst/>
                <a:latin typeface="+mn-lt"/>
              </a:rPr>
            </a:br>
            <a:r>
              <a:rPr lang="en-US" b="1" dirty="0">
                <a:solidFill>
                  <a:schemeClr val="accent4">
                    <a:lumMod val="90000"/>
                    <a:lumOff val="10000"/>
                  </a:schemeClr>
                </a:solidFill>
                <a:latin typeface="+mn-lt"/>
              </a:rPr>
              <a:t>Leadership</a:t>
            </a:r>
            <a:br>
              <a:rPr lang="en-US" b="1" i="0" dirty="0">
                <a:solidFill>
                  <a:srgbClr val="194867"/>
                </a:solidFill>
                <a:effectLst/>
                <a:latin typeface="Work Sans" pitchFamily="2" charset="0"/>
              </a:rPr>
            </a:br>
            <a:endParaRPr lang="en-US" dirty="0"/>
          </a:p>
        </p:txBody>
      </p:sp>
      <p:sp>
        <p:nvSpPr>
          <p:cNvPr id="3" name="Content Placeholder 2">
            <a:extLst>
              <a:ext uri="{FF2B5EF4-FFF2-40B4-BE49-F238E27FC236}">
                <a16:creationId xmlns:a16="http://schemas.microsoft.com/office/drawing/2014/main" id="{1F2D2240-7F31-CAE2-A014-CD2F24468CC1}"/>
              </a:ext>
            </a:extLst>
          </p:cNvPr>
          <p:cNvSpPr>
            <a:spLocks noGrp="1"/>
          </p:cNvSpPr>
          <p:nvPr>
            <p:ph idx="1"/>
          </p:nvPr>
        </p:nvSpPr>
        <p:spPr>
          <a:xfrm>
            <a:off x="2034282" y="1600200"/>
            <a:ext cx="6652517" cy="4525963"/>
          </a:xfrm>
        </p:spPr>
        <p:txBody>
          <a:bodyPr>
            <a:normAutofit/>
          </a:bodyPr>
          <a:lstStyle/>
          <a:p>
            <a:r>
              <a:rPr lang="en-US" sz="2400" b="1" i="0" dirty="0">
                <a:solidFill>
                  <a:schemeClr val="accent4">
                    <a:lumMod val="90000"/>
                    <a:lumOff val="10000"/>
                  </a:schemeClr>
                </a:solidFill>
                <a:effectLst/>
              </a:rPr>
              <a:t>CO</a:t>
            </a:r>
            <a:r>
              <a:rPr lang="en-US" sz="2400" dirty="0">
                <a:solidFill>
                  <a:schemeClr val="accent4">
                    <a:lumMod val="90000"/>
                    <a:lumOff val="10000"/>
                  </a:schemeClr>
                </a:solidFill>
              </a:rPr>
              <a:t>-</a:t>
            </a:r>
            <a:r>
              <a:rPr lang="en-US" sz="2400" b="0" i="0" dirty="0">
                <a:solidFill>
                  <a:schemeClr val="accent4">
                    <a:lumMod val="90000"/>
                    <a:lumOff val="10000"/>
                  </a:schemeClr>
                </a:solidFill>
                <a:effectLst/>
              </a:rPr>
              <a:t>Commanding Officer</a:t>
            </a:r>
          </a:p>
          <a:p>
            <a:r>
              <a:rPr lang="en-US" sz="2400" b="1" i="0" dirty="0">
                <a:solidFill>
                  <a:schemeClr val="accent4">
                    <a:lumMod val="90000"/>
                    <a:lumOff val="10000"/>
                  </a:schemeClr>
                </a:solidFill>
                <a:effectLst/>
              </a:rPr>
              <a:t>JSC</a:t>
            </a:r>
            <a:r>
              <a:rPr lang="en-US" sz="2400" dirty="0">
                <a:solidFill>
                  <a:schemeClr val="accent4">
                    <a:lumMod val="90000"/>
                    <a:lumOff val="10000"/>
                  </a:schemeClr>
                </a:solidFill>
              </a:rPr>
              <a:t>-</a:t>
            </a:r>
            <a:r>
              <a:rPr lang="en-US" sz="2400" b="0" i="0" dirty="0">
                <a:solidFill>
                  <a:schemeClr val="accent4">
                    <a:lumMod val="90000"/>
                    <a:lumOff val="10000"/>
                  </a:schemeClr>
                </a:solidFill>
                <a:effectLst/>
              </a:rPr>
              <a:t>Joint Chiefs of Staff</a:t>
            </a:r>
          </a:p>
          <a:p>
            <a:r>
              <a:rPr lang="en-US" sz="2400" b="1" i="0" dirty="0">
                <a:solidFill>
                  <a:schemeClr val="accent4">
                    <a:lumMod val="90000"/>
                    <a:lumOff val="10000"/>
                  </a:schemeClr>
                </a:solidFill>
                <a:effectLst/>
              </a:rPr>
              <a:t>NCO</a:t>
            </a:r>
            <a:r>
              <a:rPr lang="en-US" sz="2400" dirty="0">
                <a:solidFill>
                  <a:schemeClr val="accent4">
                    <a:lumMod val="90000"/>
                    <a:lumOff val="10000"/>
                  </a:schemeClr>
                </a:solidFill>
              </a:rPr>
              <a:t>-</a:t>
            </a:r>
            <a:r>
              <a:rPr lang="en-US" sz="2400" b="0" i="0" dirty="0">
                <a:solidFill>
                  <a:schemeClr val="accent4">
                    <a:lumMod val="90000"/>
                    <a:lumOff val="10000"/>
                  </a:schemeClr>
                </a:solidFill>
                <a:effectLst/>
              </a:rPr>
              <a:t> Noncommissioned officer</a:t>
            </a:r>
          </a:p>
          <a:p>
            <a:r>
              <a:rPr lang="en-US" sz="2400" b="1" i="0" dirty="0">
                <a:solidFill>
                  <a:schemeClr val="accent4">
                    <a:lumMod val="90000"/>
                    <a:lumOff val="10000"/>
                  </a:schemeClr>
                </a:solidFill>
                <a:effectLst/>
              </a:rPr>
              <a:t>XO</a:t>
            </a:r>
            <a:r>
              <a:rPr lang="en-US" sz="2400" dirty="0">
                <a:solidFill>
                  <a:schemeClr val="accent4">
                    <a:lumMod val="90000"/>
                    <a:lumOff val="10000"/>
                  </a:schemeClr>
                </a:solidFill>
              </a:rPr>
              <a:t>-</a:t>
            </a:r>
            <a:r>
              <a:rPr lang="en-US" sz="2400" b="0" i="0" dirty="0">
                <a:solidFill>
                  <a:schemeClr val="accent4">
                    <a:lumMod val="90000"/>
                    <a:lumOff val="10000"/>
                  </a:schemeClr>
                </a:solidFill>
                <a:effectLst/>
              </a:rPr>
              <a:t> Executive Officer</a:t>
            </a:r>
          </a:p>
          <a:p>
            <a:r>
              <a:rPr lang="en-US" sz="2400" b="1" i="0" dirty="0">
                <a:solidFill>
                  <a:schemeClr val="accent4">
                    <a:lumMod val="90000"/>
                    <a:lumOff val="10000"/>
                  </a:schemeClr>
                </a:solidFill>
                <a:effectLst/>
              </a:rPr>
              <a:t>1SG</a:t>
            </a:r>
            <a:r>
              <a:rPr lang="en-US" sz="2400" i="0" dirty="0">
                <a:solidFill>
                  <a:schemeClr val="accent4">
                    <a:lumMod val="90000"/>
                    <a:lumOff val="10000"/>
                  </a:schemeClr>
                </a:solidFill>
                <a:effectLst/>
              </a:rPr>
              <a:t>-1</a:t>
            </a:r>
            <a:r>
              <a:rPr lang="en-US" sz="2400" i="0" baseline="30000" dirty="0">
                <a:solidFill>
                  <a:schemeClr val="accent4">
                    <a:lumMod val="90000"/>
                    <a:lumOff val="10000"/>
                  </a:schemeClr>
                </a:solidFill>
                <a:effectLst/>
              </a:rPr>
              <a:t>st</a:t>
            </a:r>
            <a:r>
              <a:rPr lang="en-US" sz="2400" i="0" dirty="0">
                <a:solidFill>
                  <a:schemeClr val="accent4">
                    <a:lumMod val="90000"/>
                    <a:lumOff val="10000"/>
                  </a:schemeClr>
                </a:solidFill>
                <a:effectLst/>
              </a:rPr>
              <a:t> Sergeant </a:t>
            </a:r>
            <a:endParaRPr lang="en-US" sz="2400" b="1" i="0" dirty="0">
              <a:solidFill>
                <a:schemeClr val="accent4">
                  <a:lumMod val="90000"/>
                  <a:lumOff val="10000"/>
                </a:schemeClr>
              </a:solidFill>
              <a:effectLst/>
            </a:endParaRPr>
          </a:p>
          <a:p>
            <a:endParaRPr lang="en-US" sz="2400" dirty="0">
              <a:solidFill>
                <a:schemeClr val="accent4">
                  <a:lumMod val="90000"/>
                  <a:lumOff val="10000"/>
                </a:schemeClr>
              </a:solidFill>
            </a:endParaRPr>
          </a:p>
          <a:p>
            <a:pPr marL="0" indent="0">
              <a:buNone/>
            </a:pPr>
            <a:r>
              <a:rPr lang="en-US" sz="2400" dirty="0">
                <a:solidFill>
                  <a:schemeClr val="accent4">
                    <a:lumMod val="90000"/>
                    <a:lumOff val="10000"/>
                  </a:schemeClr>
                </a:solidFill>
              </a:rPr>
              <a:t>	* For a full list of ranks go to Military.com</a:t>
            </a:r>
          </a:p>
        </p:txBody>
      </p:sp>
      <p:sp>
        <p:nvSpPr>
          <p:cNvPr id="5" name="Slide Number Placeholder 4">
            <a:extLst>
              <a:ext uri="{FF2B5EF4-FFF2-40B4-BE49-F238E27FC236}">
                <a16:creationId xmlns:a16="http://schemas.microsoft.com/office/drawing/2014/main" id="{48598C9D-1C7A-F45B-0621-3F10355BB9C6}"/>
              </a:ext>
            </a:extLst>
          </p:cNvPr>
          <p:cNvSpPr>
            <a:spLocks noGrp="1"/>
          </p:cNvSpPr>
          <p:nvPr>
            <p:ph type="sldNum" sz="quarter" idx="12"/>
          </p:nvPr>
        </p:nvSpPr>
        <p:spPr/>
        <p:txBody>
          <a:bodyPr/>
          <a:lstStyle/>
          <a:p>
            <a:fld id="{D0B47B95-EA9F-BC40-A791-E928AF4C9589}" type="slidenum">
              <a:rPr lang="en-US" smtClean="0"/>
              <a:t>5</a:t>
            </a:fld>
            <a:endParaRPr lang="en-US"/>
          </a:p>
        </p:txBody>
      </p:sp>
      <p:sp>
        <p:nvSpPr>
          <p:cNvPr id="6" name="Footer Placeholder 3">
            <a:extLst>
              <a:ext uri="{FF2B5EF4-FFF2-40B4-BE49-F238E27FC236}">
                <a16:creationId xmlns:a16="http://schemas.microsoft.com/office/drawing/2014/main" id="{098D1ACC-2D1B-377D-D8AB-9BC7272B5A57}"/>
              </a:ext>
            </a:extLst>
          </p:cNvPr>
          <p:cNvSpPr>
            <a:spLocks noGrp="1"/>
          </p:cNvSpPr>
          <p:nvPr>
            <p:ph type="ftr" sz="quarter" idx="11"/>
          </p:nvPr>
        </p:nvSpPr>
        <p:spPr>
          <a:xfrm>
            <a:off x="3124200" y="6349430"/>
            <a:ext cx="3040294" cy="372046"/>
          </a:xfrm>
        </p:spPr>
        <p:txBody>
          <a:bodyPr/>
          <a:lstStyle/>
          <a:p>
            <a:r>
              <a:rPr lang="en-US" dirty="0"/>
              <a:t>How to talk with the Military-Acronyms </a:t>
            </a:r>
          </a:p>
        </p:txBody>
      </p:sp>
    </p:spTree>
    <p:extLst>
      <p:ext uri="{BB962C8B-B14F-4D97-AF65-F5344CB8AC3E}">
        <p14:creationId xmlns:p14="http://schemas.microsoft.com/office/powerpoint/2010/main" val="2368027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0229B-056E-5EA9-419C-F58267E8EF8B}"/>
              </a:ext>
            </a:extLst>
          </p:cNvPr>
          <p:cNvSpPr>
            <a:spLocks noGrp="1"/>
          </p:cNvSpPr>
          <p:nvPr>
            <p:ph type="title"/>
          </p:nvPr>
        </p:nvSpPr>
        <p:spPr>
          <a:xfrm>
            <a:off x="1910992" y="274638"/>
            <a:ext cx="6775807" cy="1143000"/>
          </a:xfrm>
        </p:spPr>
        <p:txBody>
          <a:bodyPr>
            <a:normAutofit fontScale="90000"/>
          </a:bodyPr>
          <a:lstStyle/>
          <a:p>
            <a:r>
              <a:rPr lang="en-US" b="1" i="0" dirty="0">
                <a:solidFill>
                  <a:schemeClr val="accent4">
                    <a:lumMod val="90000"/>
                    <a:lumOff val="10000"/>
                  </a:schemeClr>
                </a:solidFill>
                <a:effectLst/>
                <a:latin typeface="+mn-lt"/>
              </a:rPr>
              <a:t>Military acronyms: </a:t>
            </a:r>
            <a:br>
              <a:rPr lang="en-US" b="1" i="0" dirty="0">
                <a:solidFill>
                  <a:schemeClr val="accent4">
                    <a:lumMod val="90000"/>
                    <a:lumOff val="10000"/>
                  </a:schemeClr>
                </a:solidFill>
                <a:effectLst/>
                <a:latin typeface="+mn-lt"/>
              </a:rPr>
            </a:br>
            <a:r>
              <a:rPr lang="en-US" b="1" i="0" dirty="0">
                <a:solidFill>
                  <a:schemeClr val="accent4">
                    <a:lumMod val="90000"/>
                    <a:lumOff val="10000"/>
                  </a:schemeClr>
                </a:solidFill>
                <a:effectLst/>
                <a:latin typeface="+mn-lt"/>
              </a:rPr>
              <a:t>Military Life </a:t>
            </a:r>
            <a:br>
              <a:rPr lang="en-US" b="1" i="0" dirty="0">
                <a:solidFill>
                  <a:srgbClr val="194867"/>
                </a:solidFill>
                <a:effectLst/>
                <a:latin typeface="Work Sans" pitchFamily="2" charset="0"/>
              </a:rPr>
            </a:br>
            <a:endParaRPr lang="en-US" dirty="0"/>
          </a:p>
        </p:txBody>
      </p:sp>
      <p:sp>
        <p:nvSpPr>
          <p:cNvPr id="3" name="Content Placeholder 2">
            <a:extLst>
              <a:ext uri="{FF2B5EF4-FFF2-40B4-BE49-F238E27FC236}">
                <a16:creationId xmlns:a16="http://schemas.microsoft.com/office/drawing/2014/main" id="{76C9D762-4EEB-A2A7-EA45-A5CF186D14CB}"/>
              </a:ext>
            </a:extLst>
          </p:cNvPr>
          <p:cNvSpPr>
            <a:spLocks noGrp="1"/>
          </p:cNvSpPr>
          <p:nvPr>
            <p:ph idx="1"/>
          </p:nvPr>
        </p:nvSpPr>
        <p:spPr>
          <a:xfrm>
            <a:off x="1910992" y="1417638"/>
            <a:ext cx="6775808" cy="4708525"/>
          </a:xfrm>
        </p:spPr>
        <p:txBody>
          <a:bodyPr>
            <a:normAutofit/>
          </a:bodyPr>
          <a:lstStyle/>
          <a:p>
            <a:pPr algn="l"/>
            <a:r>
              <a:rPr lang="en-US" sz="2400" b="1" i="0" dirty="0">
                <a:solidFill>
                  <a:schemeClr val="accent4">
                    <a:lumMod val="90000"/>
                    <a:lumOff val="10000"/>
                  </a:schemeClr>
                </a:solidFill>
                <a:effectLst/>
              </a:rPr>
              <a:t>BRS</a:t>
            </a:r>
            <a:r>
              <a:rPr lang="en-US" sz="2400" dirty="0">
                <a:solidFill>
                  <a:schemeClr val="accent4">
                    <a:lumMod val="90000"/>
                    <a:lumOff val="10000"/>
                  </a:schemeClr>
                </a:solidFill>
              </a:rPr>
              <a:t>-</a:t>
            </a:r>
            <a:r>
              <a:rPr lang="en-US" sz="2400" b="0" i="0" dirty="0">
                <a:solidFill>
                  <a:schemeClr val="accent4">
                    <a:lumMod val="90000"/>
                    <a:lumOff val="10000"/>
                  </a:schemeClr>
                </a:solidFill>
                <a:effectLst/>
              </a:rPr>
              <a:t>Blended Retirement System</a:t>
            </a:r>
          </a:p>
          <a:p>
            <a:pPr algn="l"/>
            <a:r>
              <a:rPr lang="en-US" sz="2400" b="1" i="0" dirty="0">
                <a:solidFill>
                  <a:schemeClr val="accent4">
                    <a:lumMod val="90000"/>
                    <a:lumOff val="10000"/>
                  </a:schemeClr>
                </a:solidFill>
                <a:effectLst/>
              </a:rPr>
              <a:t>DEERS</a:t>
            </a:r>
            <a:r>
              <a:rPr lang="en-US" sz="2400" dirty="0">
                <a:solidFill>
                  <a:schemeClr val="accent4">
                    <a:lumMod val="90000"/>
                    <a:lumOff val="10000"/>
                  </a:schemeClr>
                </a:solidFill>
              </a:rPr>
              <a:t>-</a:t>
            </a:r>
            <a:r>
              <a:rPr lang="en-US" sz="2400" b="0" i="0" dirty="0">
                <a:solidFill>
                  <a:schemeClr val="accent4">
                    <a:lumMod val="90000"/>
                    <a:lumOff val="10000"/>
                  </a:schemeClr>
                </a:solidFill>
                <a:effectLst/>
              </a:rPr>
              <a:t>Defense Enrollment Eligibility Reporting System</a:t>
            </a:r>
          </a:p>
          <a:p>
            <a:r>
              <a:rPr lang="en-US" sz="2400" b="1" i="0" dirty="0">
                <a:solidFill>
                  <a:schemeClr val="accent4">
                    <a:lumMod val="90000"/>
                    <a:lumOff val="10000"/>
                  </a:schemeClr>
                </a:solidFill>
                <a:effectLst/>
              </a:rPr>
              <a:t>DITY</a:t>
            </a:r>
            <a:r>
              <a:rPr lang="en-US" sz="2400" b="0" i="0" dirty="0">
                <a:solidFill>
                  <a:schemeClr val="accent4">
                    <a:lumMod val="90000"/>
                    <a:lumOff val="10000"/>
                  </a:schemeClr>
                </a:solidFill>
                <a:effectLst/>
              </a:rPr>
              <a:t>: Do-It-Yourself</a:t>
            </a:r>
          </a:p>
          <a:p>
            <a:pPr algn="l"/>
            <a:r>
              <a:rPr lang="en-US" sz="2400" b="1" i="0" dirty="0">
                <a:solidFill>
                  <a:schemeClr val="accent4">
                    <a:lumMod val="90000"/>
                    <a:lumOff val="10000"/>
                  </a:schemeClr>
                </a:solidFill>
                <a:effectLst/>
              </a:rPr>
              <a:t>ETS-</a:t>
            </a:r>
            <a:r>
              <a:rPr lang="en-US" sz="2400" i="0" dirty="0">
                <a:solidFill>
                  <a:schemeClr val="accent4">
                    <a:lumMod val="90000"/>
                    <a:lumOff val="10000"/>
                  </a:schemeClr>
                </a:solidFill>
                <a:effectLst/>
              </a:rPr>
              <a:t>Expiration-Term of Service</a:t>
            </a:r>
            <a:endParaRPr lang="en-US" sz="2400" b="0" i="0" dirty="0">
              <a:solidFill>
                <a:schemeClr val="accent4">
                  <a:lumMod val="90000"/>
                  <a:lumOff val="10000"/>
                </a:schemeClr>
              </a:solidFill>
              <a:effectLst/>
            </a:endParaRPr>
          </a:p>
          <a:p>
            <a:pPr algn="l"/>
            <a:r>
              <a:rPr lang="en-US" sz="2400" b="1" i="0" dirty="0">
                <a:solidFill>
                  <a:schemeClr val="accent4">
                    <a:lumMod val="90000"/>
                    <a:lumOff val="10000"/>
                  </a:schemeClr>
                </a:solidFill>
                <a:effectLst/>
              </a:rPr>
              <a:t>POC-</a:t>
            </a:r>
            <a:r>
              <a:rPr lang="en-US" sz="2400" b="0" i="0" dirty="0">
                <a:solidFill>
                  <a:schemeClr val="accent4">
                    <a:lumMod val="90000"/>
                    <a:lumOff val="10000"/>
                  </a:schemeClr>
                </a:solidFill>
                <a:effectLst/>
              </a:rPr>
              <a:t>Point of Contact</a:t>
            </a:r>
          </a:p>
          <a:p>
            <a:pPr algn="l"/>
            <a:r>
              <a:rPr lang="en-US" sz="2400" b="1" dirty="0">
                <a:solidFill>
                  <a:schemeClr val="accent4">
                    <a:lumMod val="90000"/>
                    <a:lumOff val="10000"/>
                  </a:schemeClr>
                </a:solidFill>
              </a:rPr>
              <a:t>POV</a:t>
            </a:r>
            <a:r>
              <a:rPr lang="en-US" sz="2400" dirty="0">
                <a:solidFill>
                  <a:schemeClr val="accent4">
                    <a:lumMod val="90000"/>
                    <a:lumOff val="10000"/>
                  </a:schemeClr>
                </a:solidFill>
              </a:rPr>
              <a:t>-Privately Owned Vehicle</a:t>
            </a:r>
            <a:endParaRPr lang="en-US" sz="2400" b="0" i="0" dirty="0">
              <a:solidFill>
                <a:schemeClr val="accent4">
                  <a:lumMod val="90000"/>
                  <a:lumOff val="10000"/>
                </a:schemeClr>
              </a:solidFill>
              <a:effectLst/>
            </a:endParaRPr>
          </a:p>
          <a:p>
            <a:pPr algn="l"/>
            <a:r>
              <a:rPr lang="en-US" sz="2400" b="1" i="0" dirty="0">
                <a:solidFill>
                  <a:schemeClr val="accent4">
                    <a:lumMod val="90000"/>
                    <a:lumOff val="10000"/>
                  </a:schemeClr>
                </a:solidFill>
                <a:effectLst/>
              </a:rPr>
              <a:t>TRICARE</a:t>
            </a:r>
            <a:r>
              <a:rPr lang="en-US" sz="2400" dirty="0">
                <a:solidFill>
                  <a:schemeClr val="accent4">
                    <a:lumMod val="90000"/>
                    <a:lumOff val="10000"/>
                  </a:schemeClr>
                </a:solidFill>
              </a:rPr>
              <a:t>-</a:t>
            </a:r>
            <a:r>
              <a:rPr lang="en-US" sz="2400" b="0" i="0" dirty="0">
                <a:solidFill>
                  <a:schemeClr val="accent4">
                    <a:lumMod val="90000"/>
                    <a:lumOff val="10000"/>
                  </a:schemeClr>
                </a:solidFill>
                <a:effectLst/>
              </a:rPr>
              <a:t>Military Health </a:t>
            </a:r>
            <a:r>
              <a:rPr lang="en-US" sz="2400" dirty="0">
                <a:solidFill>
                  <a:schemeClr val="accent4">
                    <a:lumMod val="90000"/>
                    <a:lumOff val="10000"/>
                  </a:schemeClr>
                </a:solidFill>
              </a:rPr>
              <a:t>C</a:t>
            </a:r>
            <a:r>
              <a:rPr lang="en-US" sz="2400" b="0" i="0" dirty="0">
                <a:solidFill>
                  <a:schemeClr val="accent4">
                    <a:lumMod val="90000"/>
                    <a:lumOff val="10000"/>
                  </a:schemeClr>
                </a:solidFill>
                <a:effectLst/>
              </a:rPr>
              <a:t>are </a:t>
            </a:r>
            <a:r>
              <a:rPr lang="en-US" sz="2400" dirty="0">
                <a:solidFill>
                  <a:schemeClr val="accent4">
                    <a:lumMod val="90000"/>
                    <a:lumOff val="10000"/>
                  </a:schemeClr>
                </a:solidFill>
              </a:rPr>
              <a:t>P</a:t>
            </a:r>
            <a:r>
              <a:rPr lang="en-US" sz="2400" b="0" i="0" dirty="0">
                <a:solidFill>
                  <a:schemeClr val="accent4">
                    <a:lumMod val="90000"/>
                    <a:lumOff val="10000"/>
                  </a:schemeClr>
                </a:solidFill>
                <a:effectLst/>
              </a:rPr>
              <a:t>rogram</a:t>
            </a:r>
          </a:p>
          <a:p>
            <a:pPr algn="l"/>
            <a:r>
              <a:rPr lang="en-US" sz="2400" b="1" i="0" dirty="0">
                <a:solidFill>
                  <a:schemeClr val="accent4">
                    <a:lumMod val="90000"/>
                    <a:lumOff val="10000"/>
                  </a:schemeClr>
                </a:solidFill>
                <a:effectLst/>
              </a:rPr>
              <a:t>TSP</a:t>
            </a:r>
            <a:r>
              <a:rPr lang="en-US" sz="2400" dirty="0">
                <a:solidFill>
                  <a:schemeClr val="accent4">
                    <a:lumMod val="90000"/>
                    <a:lumOff val="10000"/>
                  </a:schemeClr>
                </a:solidFill>
              </a:rPr>
              <a:t>-</a:t>
            </a:r>
            <a:r>
              <a:rPr lang="en-US" sz="2400" b="0" i="0" dirty="0">
                <a:solidFill>
                  <a:schemeClr val="accent4">
                    <a:lumMod val="90000"/>
                    <a:lumOff val="10000"/>
                  </a:schemeClr>
                </a:solidFill>
                <a:effectLst/>
              </a:rPr>
              <a:t>Thrift Savings Plan</a:t>
            </a:r>
            <a:endParaRPr lang="en-US" sz="2400" dirty="0">
              <a:solidFill>
                <a:schemeClr val="accent4">
                  <a:lumMod val="90000"/>
                  <a:lumOff val="10000"/>
                </a:schemeClr>
              </a:solidFill>
            </a:endParaRPr>
          </a:p>
        </p:txBody>
      </p:sp>
      <p:sp>
        <p:nvSpPr>
          <p:cNvPr id="5" name="Slide Number Placeholder 4">
            <a:extLst>
              <a:ext uri="{FF2B5EF4-FFF2-40B4-BE49-F238E27FC236}">
                <a16:creationId xmlns:a16="http://schemas.microsoft.com/office/drawing/2014/main" id="{78F3C896-8707-1B22-DF9B-B3F43D90C460}"/>
              </a:ext>
            </a:extLst>
          </p:cNvPr>
          <p:cNvSpPr>
            <a:spLocks noGrp="1"/>
          </p:cNvSpPr>
          <p:nvPr>
            <p:ph type="sldNum" sz="quarter" idx="12"/>
          </p:nvPr>
        </p:nvSpPr>
        <p:spPr/>
        <p:txBody>
          <a:bodyPr/>
          <a:lstStyle/>
          <a:p>
            <a:fld id="{D0B47B95-EA9F-BC40-A791-E928AF4C9589}" type="slidenum">
              <a:rPr lang="en-US" smtClean="0"/>
              <a:t>6</a:t>
            </a:fld>
            <a:endParaRPr lang="en-US"/>
          </a:p>
        </p:txBody>
      </p:sp>
      <p:sp>
        <p:nvSpPr>
          <p:cNvPr id="6" name="Footer Placeholder 3">
            <a:extLst>
              <a:ext uri="{FF2B5EF4-FFF2-40B4-BE49-F238E27FC236}">
                <a16:creationId xmlns:a16="http://schemas.microsoft.com/office/drawing/2014/main" id="{B5E2AB0A-1690-8A08-8294-97A594C86EA8}"/>
              </a:ext>
            </a:extLst>
          </p:cNvPr>
          <p:cNvSpPr>
            <a:spLocks noGrp="1"/>
          </p:cNvSpPr>
          <p:nvPr>
            <p:ph type="ftr" sz="quarter" idx="11"/>
          </p:nvPr>
        </p:nvSpPr>
        <p:spPr>
          <a:xfrm>
            <a:off x="3124200" y="6349430"/>
            <a:ext cx="3040294" cy="372046"/>
          </a:xfrm>
        </p:spPr>
        <p:txBody>
          <a:bodyPr/>
          <a:lstStyle/>
          <a:p>
            <a:r>
              <a:rPr lang="en-US" dirty="0"/>
              <a:t>How to talk with the Military-Acronyms </a:t>
            </a:r>
          </a:p>
        </p:txBody>
      </p:sp>
    </p:spTree>
    <p:extLst>
      <p:ext uri="{BB962C8B-B14F-4D97-AF65-F5344CB8AC3E}">
        <p14:creationId xmlns:p14="http://schemas.microsoft.com/office/powerpoint/2010/main" val="4291238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16FA7-D936-B778-1BDD-6D36D457903C}"/>
              </a:ext>
            </a:extLst>
          </p:cNvPr>
          <p:cNvSpPr>
            <a:spLocks noGrp="1"/>
          </p:cNvSpPr>
          <p:nvPr>
            <p:ph type="title"/>
          </p:nvPr>
        </p:nvSpPr>
        <p:spPr>
          <a:xfrm>
            <a:off x="1952090" y="274638"/>
            <a:ext cx="6734710" cy="1143000"/>
          </a:xfrm>
        </p:spPr>
        <p:txBody>
          <a:bodyPr>
            <a:normAutofit fontScale="90000"/>
          </a:bodyPr>
          <a:lstStyle/>
          <a:p>
            <a:r>
              <a:rPr lang="en-US" b="1" i="0" dirty="0">
                <a:solidFill>
                  <a:schemeClr val="accent4">
                    <a:lumMod val="90000"/>
                    <a:lumOff val="10000"/>
                  </a:schemeClr>
                </a:solidFill>
                <a:effectLst/>
                <a:latin typeface="+mn-lt"/>
              </a:rPr>
              <a:t>Military acronyms: </a:t>
            </a:r>
            <a:br>
              <a:rPr lang="en-US" b="1" i="0" dirty="0">
                <a:solidFill>
                  <a:schemeClr val="accent4">
                    <a:lumMod val="90000"/>
                    <a:lumOff val="10000"/>
                  </a:schemeClr>
                </a:solidFill>
                <a:effectLst/>
                <a:latin typeface="+mn-lt"/>
              </a:rPr>
            </a:br>
            <a:r>
              <a:rPr lang="en-US" b="1" i="0" dirty="0">
                <a:solidFill>
                  <a:schemeClr val="accent4">
                    <a:lumMod val="90000"/>
                    <a:lumOff val="10000"/>
                  </a:schemeClr>
                </a:solidFill>
                <a:effectLst/>
                <a:latin typeface="+mn-lt"/>
              </a:rPr>
              <a:t>Finance and housing</a:t>
            </a:r>
            <a:br>
              <a:rPr lang="en-US" b="1" i="0" dirty="0">
                <a:solidFill>
                  <a:srgbClr val="194867"/>
                </a:solidFill>
                <a:effectLst/>
                <a:latin typeface="Work Sans" pitchFamily="2" charset="0"/>
              </a:rPr>
            </a:br>
            <a:endParaRPr lang="en-US" dirty="0"/>
          </a:p>
        </p:txBody>
      </p:sp>
      <p:sp>
        <p:nvSpPr>
          <p:cNvPr id="3" name="Content Placeholder 2">
            <a:extLst>
              <a:ext uri="{FF2B5EF4-FFF2-40B4-BE49-F238E27FC236}">
                <a16:creationId xmlns:a16="http://schemas.microsoft.com/office/drawing/2014/main" id="{45865ABA-64CC-10EB-00D3-FF15B13F4497}"/>
              </a:ext>
            </a:extLst>
          </p:cNvPr>
          <p:cNvSpPr>
            <a:spLocks noGrp="1"/>
          </p:cNvSpPr>
          <p:nvPr>
            <p:ph idx="1"/>
          </p:nvPr>
        </p:nvSpPr>
        <p:spPr>
          <a:xfrm>
            <a:off x="1952090" y="1600200"/>
            <a:ext cx="6734710" cy="4525963"/>
          </a:xfrm>
        </p:spPr>
        <p:txBody>
          <a:bodyPr>
            <a:normAutofit/>
          </a:bodyPr>
          <a:lstStyle/>
          <a:p>
            <a:pPr algn="l"/>
            <a:r>
              <a:rPr lang="en-US" sz="2400" b="1" i="0" dirty="0">
                <a:solidFill>
                  <a:schemeClr val="accent4">
                    <a:lumMod val="90000"/>
                    <a:lumOff val="10000"/>
                  </a:schemeClr>
                </a:solidFill>
                <a:effectLst/>
              </a:rPr>
              <a:t>BAH</a:t>
            </a:r>
            <a:r>
              <a:rPr lang="en-US" sz="2400" dirty="0">
                <a:solidFill>
                  <a:schemeClr val="accent4">
                    <a:lumMod val="90000"/>
                    <a:lumOff val="10000"/>
                  </a:schemeClr>
                </a:solidFill>
              </a:rPr>
              <a:t>-</a:t>
            </a:r>
            <a:r>
              <a:rPr lang="en-US" sz="2400" b="0" i="0" dirty="0">
                <a:solidFill>
                  <a:schemeClr val="accent4">
                    <a:lumMod val="90000"/>
                    <a:lumOff val="10000"/>
                  </a:schemeClr>
                </a:solidFill>
                <a:effectLst/>
              </a:rPr>
              <a:t>Basic Allowance for Housing</a:t>
            </a:r>
          </a:p>
          <a:p>
            <a:pPr algn="l"/>
            <a:r>
              <a:rPr lang="en-US" sz="2400" b="1" dirty="0">
                <a:solidFill>
                  <a:schemeClr val="accent4">
                    <a:lumMod val="90000"/>
                    <a:lumOff val="10000"/>
                  </a:schemeClr>
                </a:solidFill>
              </a:rPr>
              <a:t>BAS</a:t>
            </a:r>
            <a:r>
              <a:rPr lang="en-US" sz="2400" dirty="0">
                <a:solidFill>
                  <a:schemeClr val="accent4">
                    <a:lumMod val="90000"/>
                    <a:lumOff val="10000"/>
                  </a:schemeClr>
                </a:solidFill>
              </a:rPr>
              <a:t>-Basic Allowance for Subsistence </a:t>
            </a:r>
            <a:endParaRPr lang="en-US" sz="2400" b="0" i="0" dirty="0">
              <a:solidFill>
                <a:schemeClr val="accent4">
                  <a:lumMod val="90000"/>
                  <a:lumOff val="10000"/>
                </a:schemeClr>
              </a:solidFill>
              <a:effectLst/>
            </a:endParaRPr>
          </a:p>
          <a:p>
            <a:pPr algn="l"/>
            <a:r>
              <a:rPr lang="en-US" sz="2400" b="1" i="0" dirty="0">
                <a:solidFill>
                  <a:schemeClr val="accent4">
                    <a:lumMod val="90000"/>
                    <a:lumOff val="10000"/>
                  </a:schemeClr>
                </a:solidFill>
                <a:effectLst/>
              </a:rPr>
              <a:t>COLA</a:t>
            </a:r>
            <a:r>
              <a:rPr lang="en-US" sz="2400" dirty="0">
                <a:solidFill>
                  <a:schemeClr val="accent4">
                    <a:lumMod val="90000"/>
                    <a:lumOff val="10000"/>
                  </a:schemeClr>
                </a:solidFill>
              </a:rPr>
              <a:t>-</a:t>
            </a:r>
            <a:r>
              <a:rPr lang="en-US" sz="2400" b="0" i="0" dirty="0">
                <a:solidFill>
                  <a:schemeClr val="accent4">
                    <a:lumMod val="90000"/>
                    <a:lumOff val="10000"/>
                  </a:schemeClr>
                </a:solidFill>
                <a:effectLst/>
              </a:rPr>
              <a:t>Cost of Living Allowance</a:t>
            </a:r>
          </a:p>
          <a:p>
            <a:r>
              <a:rPr lang="en-US" sz="2400" b="1" i="0" dirty="0">
                <a:solidFill>
                  <a:schemeClr val="accent4">
                    <a:lumMod val="90000"/>
                    <a:lumOff val="10000"/>
                  </a:schemeClr>
                </a:solidFill>
                <a:effectLst/>
              </a:rPr>
              <a:t>LES</a:t>
            </a:r>
            <a:r>
              <a:rPr lang="en-US" sz="2400" dirty="0">
                <a:solidFill>
                  <a:schemeClr val="accent4">
                    <a:lumMod val="90000"/>
                    <a:lumOff val="10000"/>
                  </a:schemeClr>
                </a:solidFill>
              </a:rPr>
              <a:t>-</a:t>
            </a:r>
            <a:r>
              <a:rPr lang="en-US" sz="2400" b="0" i="0" dirty="0">
                <a:solidFill>
                  <a:schemeClr val="accent4">
                    <a:lumMod val="90000"/>
                    <a:lumOff val="10000"/>
                  </a:schemeClr>
                </a:solidFill>
                <a:effectLst/>
              </a:rPr>
              <a:t>Leave and Earning Statement</a:t>
            </a:r>
          </a:p>
          <a:p>
            <a:pPr algn="l"/>
            <a:r>
              <a:rPr lang="en-US" sz="2400" b="1" i="0" dirty="0">
                <a:solidFill>
                  <a:schemeClr val="accent4">
                    <a:lumMod val="90000"/>
                    <a:lumOff val="10000"/>
                  </a:schemeClr>
                </a:solidFill>
                <a:effectLst/>
              </a:rPr>
              <a:t>OHA</a:t>
            </a:r>
            <a:r>
              <a:rPr lang="en-US" sz="2400" dirty="0">
                <a:solidFill>
                  <a:schemeClr val="accent4">
                    <a:lumMod val="90000"/>
                    <a:lumOff val="10000"/>
                  </a:schemeClr>
                </a:solidFill>
              </a:rPr>
              <a:t>-</a:t>
            </a:r>
            <a:r>
              <a:rPr lang="en-US" sz="2400" b="0" i="0" dirty="0">
                <a:solidFill>
                  <a:schemeClr val="accent4">
                    <a:lumMod val="90000"/>
                    <a:lumOff val="10000"/>
                  </a:schemeClr>
                </a:solidFill>
                <a:effectLst/>
              </a:rPr>
              <a:t>Overseas Housing Allowance</a:t>
            </a:r>
          </a:p>
          <a:p>
            <a:pPr algn="l"/>
            <a:r>
              <a:rPr lang="en-US" sz="2400" b="1" dirty="0">
                <a:solidFill>
                  <a:schemeClr val="accent4">
                    <a:lumMod val="90000"/>
                    <a:lumOff val="10000"/>
                  </a:schemeClr>
                </a:solidFill>
              </a:rPr>
              <a:t>SOS</a:t>
            </a:r>
            <a:r>
              <a:rPr lang="en-US" sz="2400" dirty="0">
                <a:solidFill>
                  <a:schemeClr val="accent4">
                    <a:lumMod val="90000"/>
                    <a:lumOff val="10000"/>
                  </a:schemeClr>
                </a:solidFill>
              </a:rPr>
              <a:t>-Statement of Service</a:t>
            </a:r>
          </a:p>
          <a:p>
            <a:pPr algn="l"/>
            <a:endParaRPr lang="en-US" sz="2400" dirty="0">
              <a:solidFill>
                <a:schemeClr val="accent4">
                  <a:lumMod val="90000"/>
                  <a:lumOff val="10000"/>
                </a:schemeClr>
              </a:solidFill>
            </a:endParaRPr>
          </a:p>
          <a:p>
            <a:pPr algn="l"/>
            <a:endParaRPr lang="en-US" sz="2400" dirty="0">
              <a:solidFill>
                <a:schemeClr val="accent4">
                  <a:lumMod val="90000"/>
                  <a:lumOff val="10000"/>
                </a:schemeClr>
              </a:solidFill>
            </a:endParaRPr>
          </a:p>
          <a:p>
            <a:pPr algn="l"/>
            <a:endParaRPr lang="en-US" sz="2400" dirty="0">
              <a:solidFill>
                <a:schemeClr val="accent4">
                  <a:lumMod val="90000"/>
                  <a:lumOff val="10000"/>
                </a:schemeClr>
              </a:solidFill>
            </a:endParaRPr>
          </a:p>
        </p:txBody>
      </p:sp>
      <p:sp>
        <p:nvSpPr>
          <p:cNvPr id="4" name="Footer Placeholder 3">
            <a:extLst>
              <a:ext uri="{FF2B5EF4-FFF2-40B4-BE49-F238E27FC236}">
                <a16:creationId xmlns:a16="http://schemas.microsoft.com/office/drawing/2014/main" id="{87226E95-00AB-DBFE-2819-9BEF3477C883}"/>
              </a:ext>
            </a:extLst>
          </p:cNvPr>
          <p:cNvSpPr>
            <a:spLocks noGrp="1"/>
          </p:cNvSpPr>
          <p:nvPr>
            <p:ph type="ftr" sz="quarter" idx="11"/>
          </p:nvPr>
        </p:nvSpPr>
        <p:spPr>
          <a:xfrm>
            <a:off x="3124200" y="6349430"/>
            <a:ext cx="3040294" cy="372046"/>
          </a:xfrm>
        </p:spPr>
        <p:txBody>
          <a:bodyPr/>
          <a:lstStyle/>
          <a:p>
            <a:r>
              <a:rPr lang="en-US" dirty="0"/>
              <a:t>How to talk with the Military-Acronyms </a:t>
            </a:r>
          </a:p>
        </p:txBody>
      </p:sp>
      <p:sp>
        <p:nvSpPr>
          <p:cNvPr id="5" name="Slide Number Placeholder 4">
            <a:extLst>
              <a:ext uri="{FF2B5EF4-FFF2-40B4-BE49-F238E27FC236}">
                <a16:creationId xmlns:a16="http://schemas.microsoft.com/office/drawing/2014/main" id="{E4ADE6FF-D100-AFC8-CC9B-258EE9459B7E}"/>
              </a:ext>
            </a:extLst>
          </p:cNvPr>
          <p:cNvSpPr>
            <a:spLocks noGrp="1"/>
          </p:cNvSpPr>
          <p:nvPr>
            <p:ph type="sldNum" sz="quarter" idx="12"/>
          </p:nvPr>
        </p:nvSpPr>
        <p:spPr/>
        <p:txBody>
          <a:bodyPr/>
          <a:lstStyle/>
          <a:p>
            <a:fld id="{D0B47B95-EA9F-BC40-A791-E928AF4C9589}" type="slidenum">
              <a:rPr lang="en-US" smtClean="0"/>
              <a:t>7</a:t>
            </a:fld>
            <a:endParaRPr lang="en-US"/>
          </a:p>
        </p:txBody>
      </p:sp>
    </p:spTree>
    <p:extLst>
      <p:ext uri="{BB962C8B-B14F-4D97-AF65-F5344CB8AC3E}">
        <p14:creationId xmlns:p14="http://schemas.microsoft.com/office/powerpoint/2010/main" val="868953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16FA7-D936-B778-1BDD-6D36D457903C}"/>
              </a:ext>
            </a:extLst>
          </p:cNvPr>
          <p:cNvSpPr>
            <a:spLocks noGrp="1"/>
          </p:cNvSpPr>
          <p:nvPr>
            <p:ph type="title"/>
          </p:nvPr>
        </p:nvSpPr>
        <p:spPr>
          <a:xfrm>
            <a:off x="1952090" y="274638"/>
            <a:ext cx="6734710" cy="1143000"/>
          </a:xfrm>
        </p:spPr>
        <p:txBody>
          <a:bodyPr>
            <a:normAutofit fontScale="90000"/>
          </a:bodyPr>
          <a:lstStyle/>
          <a:p>
            <a:r>
              <a:rPr lang="en-US" b="1" i="0" dirty="0">
                <a:solidFill>
                  <a:schemeClr val="accent4">
                    <a:lumMod val="90000"/>
                    <a:lumOff val="10000"/>
                  </a:schemeClr>
                </a:solidFill>
                <a:effectLst/>
                <a:latin typeface="+mn-lt"/>
              </a:rPr>
              <a:t>Military acronyms: </a:t>
            </a:r>
            <a:br>
              <a:rPr lang="en-US" b="1" i="0" dirty="0">
                <a:solidFill>
                  <a:schemeClr val="accent4">
                    <a:lumMod val="90000"/>
                    <a:lumOff val="10000"/>
                  </a:schemeClr>
                </a:solidFill>
                <a:effectLst/>
                <a:latin typeface="+mn-lt"/>
              </a:rPr>
            </a:br>
            <a:r>
              <a:rPr lang="en-US" b="1" dirty="0">
                <a:solidFill>
                  <a:schemeClr val="accent4">
                    <a:lumMod val="90000"/>
                    <a:lumOff val="10000"/>
                  </a:schemeClr>
                </a:solidFill>
                <a:latin typeface="+mn-lt"/>
              </a:rPr>
              <a:t>Locations</a:t>
            </a:r>
            <a:br>
              <a:rPr lang="en-US" b="1" i="0" dirty="0">
                <a:solidFill>
                  <a:srgbClr val="194867"/>
                </a:solidFill>
                <a:effectLst/>
                <a:latin typeface="Work Sans" pitchFamily="2" charset="0"/>
              </a:rPr>
            </a:br>
            <a:endParaRPr lang="en-US" dirty="0"/>
          </a:p>
        </p:txBody>
      </p:sp>
      <p:sp>
        <p:nvSpPr>
          <p:cNvPr id="3" name="Content Placeholder 2">
            <a:extLst>
              <a:ext uri="{FF2B5EF4-FFF2-40B4-BE49-F238E27FC236}">
                <a16:creationId xmlns:a16="http://schemas.microsoft.com/office/drawing/2014/main" id="{45865ABA-64CC-10EB-00D3-FF15B13F4497}"/>
              </a:ext>
            </a:extLst>
          </p:cNvPr>
          <p:cNvSpPr>
            <a:spLocks noGrp="1"/>
          </p:cNvSpPr>
          <p:nvPr>
            <p:ph idx="1"/>
          </p:nvPr>
        </p:nvSpPr>
        <p:spPr>
          <a:xfrm>
            <a:off x="1952090" y="1600200"/>
            <a:ext cx="6734710" cy="4525963"/>
          </a:xfrm>
        </p:spPr>
        <p:txBody>
          <a:bodyPr>
            <a:noAutofit/>
          </a:bodyPr>
          <a:lstStyle/>
          <a:p>
            <a:pPr algn="l"/>
            <a:r>
              <a:rPr lang="en-US" sz="2400" b="1" i="0" dirty="0">
                <a:solidFill>
                  <a:schemeClr val="accent4">
                    <a:lumMod val="90000"/>
                    <a:lumOff val="10000"/>
                  </a:schemeClr>
                </a:solidFill>
                <a:effectLst/>
              </a:rPr>
              <a:t>CONUS/OCONUS</a:t>
            </a:r>
            <a:r>
              <a:rPr lang="en-US" sz="2400" b="0" i="0" dirty="0">
                <a:solidFill>
                  <a:schemeClr val="accent4">
                    <a:lumMod val="90000"/>
                    <a:lumOff val="10000"/>
                  </a:schemeClr>
                </a:solidFill>
                <a:effectLst/>
              </a:rPr>
              <a:t>: The Continental U.S., or CONUS, is the 48 connected states and District of Columbia. OCONUS is outside the continental U.S.</a:t>
            </a:r>
          </a:p>
          <a:p>
            <a:pPr algn="l"/>
            <a:r>
              <a:rPr lang="en-US" sz="2400" b="1" i="0" dirty="0">
                <a:solidFill>
                  <a:schemeClr val="accent4">
                    <a:lumMod val="90000"/>
                    <a:lumOff val="10000"/>
                  </a:schemeClr>
                </a:solidFill>
                <a:effectLst/>
              </a:rPr>
              <a:t>FOB</a:t>
            </a:r>
            <a:r>
              <a:rPr lang="en-US" sz="2400" b="0" i="0" dirty="0">
                <a:solidFill>
                  <a:schemeClr val="accent4">
                    <a:lumMod val="90000"/>
                    <a:lumOff val="10000"/>
                  </a:schemeClr>
                </a:solidFill>
                <a:effectLst/>
              </a:rPr>
              <a:t>: Forward Operating </a:t>
            </a:r>
            <a:r>
              <a:rPr lang="en-US" sz="2400" dirty="0">
                <a:solidFill>
                  <a:schemeClr val="accent4">
                    <a:lumMod val="90000"/>
                    <a:lumOff val="10000"/>
                  </a:schemeClr>
                </a:solidFill>
              </a:rPr>
              <a:t>B</a:t>
            </a:r>
            <a:r>
              <a:rPr lang="en-US" sz="2400" b="0" i="0" dirty="0">
                <a:solidFill>
                  <a:schemeClr val="accent4">
                    <a:lumMod val="90000"/>
                    <a:lumOff val="10000"/>
                  </a:schemeClr>
                </a:solidFill>
                <a:effectLst/>
              </a:rPr>
              <a:t>ase</a:t>
            </a:r>
          </a:p>
          <a:p>
            <a:pPr algn="l"/>
            <a:r>
              <a:rPr lang="en-US" sz="2400" b="1" i="0" dirty="0">
                <a:solidFill>
                  <a:schemeClr val="accent4">
                    <a:lumMod val="90000"/>
                    <a:lumOff val="10000"/>
                  </a:schemeClr>
                </a:solidFill>
                <a:effectLst/>
              </a:rPr>
              <a:t>PCS</a:t>
            </a:r>
            <a:r>
              <a:rPr lang="en-US" sz="2400" b="0" i="0" dirty="0">
                <a:solidFill>
                  <a:schemeClr val="accent4">
                    <a:lumMod val="90000"/>
                    <a:lumOff val="10000"/>
                  </a:schemeClr>
                </a:solidFill>
                <a:effectLst/>
              </a:rPr>
              <a:t>: Permanent Change of Station</a:t>
            </a:r>
          </a:p>
          <a:p>
            <a:pPr algn="l"/>
            <a:r>
              <a:rPr lang="en-US" sz="2400" b="1" i="0" dirty="0">
                <a:solidFill>
                  <a:schemeClr val="accent4">
                    <a:lumMod val="90000"/>
                    <a:lumOff val="10000"/>
                  </a:schemeClr>
                </a:solidFill>
                <a:effectLst/>
              </a:rPr>
              <a:t>PPM</a:t>
            </a:r>
            <a:r>
              <a:rPr lang="en-US" sz="2400" b="0" i="0" dirty="0">
                <a:solidFill>
                  <a:schemeClr val="accent4">
                    <a:lumMod val="90000"/>
                    <a:lumOff val="10000"/>
                  </a:schemeClr>
                </a:solidFill>
                <a:effectLst/>
              </a:rPr>
              <a:t>: Personally Procured Move</a:t>
            </a:r>
          </a:p>
          <a:p>
            <a:pPr algn="l"/>
            <a:r>
              <a:rPr lang="en-US" sz="2400" b="1" i="0" dirty="0">
                <a:solidFill>
                  <a:schemeClr val="accent4">
                    <a:lumMod val="90000"/>
                    <a:lumOff val="10000"/>
                  </a:schemeClr>
                </a:solidFill>
                <a:effectLst/>
              </a:rPr>
              <a:t>TDY</a:t>
            </a:r>
            <a:r>
              <a:rPr lang="en-US" sz="2400" b="0" i="0" dirty="0">
                <a:solidFill>
                  <a:schemeClr val="accent4">
                    <a:lumMod val="90000"/>
                    <a:lumOff val="10000"/>
                  </a:schemeClr>
                </a:solidFill>
                <a:effectLst/>
              </a:rPr>
              <a:t>: Temporary Duty </a:t>
            </a:r>
            <a:r>
              <a:rPr lang="en-US" sz="2400" dirty="0">
                <a:solidFill>
                  <a:schemeClr val="accent4">
                    <a:lumMod val="90000"/>
                    <a:lumOff val="10000"/>
                  </a:schemeClr>
                </a:solidFill>
              </a:rPr>
              <a:t>S</a:t>
            </a:r>
            <a:r>
              <a:rPr lang="en-US" sz="2400" b="0" i="0" dirty="0">
                <a:solidFill>
                  <a:schemeClr val="accent4">
                    <a:lumMod val="90000"/>
                    <a:lumOff val="10000"/>
                  </a:schemeClr>
                </a:solidFill>
                <a:effectLst/>
              </a:rPr>
              <a:t>tation</a:t>
            </a:r>
          </a:p>
        </p:txBody>
      </p:sp>
      <p:sp>
        <p:nvSpPr>
          <p:cNvPr id="4" name="Footer Placeholder 3">
            <a:extLst>
              <a:ext uri="{FF2B5EF4-FFF2-40B4-BE49-F238E27FC236}">
                <a16:creationId xmlns:a16="http://schemas.microsoft.com/office/drawing/2014/main" id="{87226E95-00AB-DBFE-2819-9BEF3477C883}"/>
              </a:ext>
            </a:extLst>
          </p:cNvPr>
          <p:cNvSpPr>
            <a:spLocks noGrp="1"/>
          </p:cNvSpPr>
          <p:nvPr>
            <p:ph type="ftr" sz="quarter" idx="11"/>
          </p:nvPr>
        </p:nvSpPr>
        <p:spPr>
          <a:xfrm>
            <a:off x="3124200" y="6349430"/>
            <a:ext cx="3040294" cy="372046"/>
          </a:xfrm>
        </p:spPr>
        <p:txBody>
          <a:bodyPr/>
          <a:lstStyle/>
          <a:p>
            <a:r>
              <a:rPr lang="en-US" dirty="0"/>
              <a:t>How to talk with the Military-Acronyms </a:t>
            </a:r>
          </a:p>
        </p:txBody>
      </p:sp>
      <p:sp>
        <p:nvSpPr>
          <p:cNvPr id="5" name="Slide Number Placeholder 4">
            <a:extLst>
              <a:ext uri="{FF2B5EF4-FFF2-40B4-BE49-F238E27FC236}">
                <a16:creationId xmlns:a16="http://schemas.microsoft.com/office/drawing/2014/main" id="{E4ADE6FF-D100-AFC8-CC9B-258EE9459B7E}"/>
              </a:ext>
            </a:extLst>
          </p:cNvPr>
          <p:cNvSpPr>
            <a:spLocks noGrp="1"/>
          </p:cNvSpPr>
          <p:nvPr>
            <p:ph type="sldNum" sz="quarter" idx="12"/>
          </p:nvPr>
        </p:nvSpPr>
        <p:spPr/>
        <p:txBody>
          <a:bodyPr/>
          <a:lstStyle/>
          <a:p>
            <a:fld id="{D0B47B95-EA9F-BC40-A791-E928AF4C9589}" type="slidenum">
              <a:rPr lang="en-US" smtClean="0"/>
              <a:t>8</a:t>
            </a:fld>
            <a:endParaRPr lang="en-US"/>
          </a:p>
        </p:txBody>
      </p:sp>
    </p:spTree>
    <p:extLst>
      <p:ext uri="{BB962C8B-B14F-4D97-AF65-F5344CB8AC3E}">
        <p14:creationId xmlns:p14="http://schemas.microsoft.com/office/powerpoint/2010/main" val="2068432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16FA7-D936-B778-1BDD-6D36D457903C}"/>
              </a:ext>
            </a:extLst>
          </p:cNvPr>
          <p:cNvSpPr>
            <a:spLocks noGrp="1"/>
          </p:cNvSpPr>
          <p:nvPr>
            <p:ph type="title"/>
          </p:nvPr>
        </p:nvSpPr>
        <p:spPr>
          <a:xfrm>
            <a:off x="1952090" y="274638"/>
            <a:ext cx="6734710" cy="1143000"/>
          </a:xfrm>
        </p:spPr>
        <p:txBody>
          <a:bodyPr>
            <a:normAutofit fontScale="90000"/>
          </a:bodyPr>
          <a:lstStyle/>
          <a:p>
            <a:r>
              <a:rPr lang="en-US" b="1" i="0" dirty="0">
                <a:solidFill>
                  <a:schemeClr val="accent4">
                    <a:lumMod val="90000"/>
                    <a:lumOff val="10000"/>
                  </a:schemeClr>
                </a:solidFill>
                <a:effectLst/>
                <a:latin typeface="+mn-lt"/>
              </a:rPr>
              <a:t>Military acronyms: </a:t>
            </a:r>
            <a:br>
              <a:rPr lang="en-US" b="1" i="0" dirty="0">
                <a:solidFill>
                  <a:schemeClr val="accent4">
                    <a:lumMod val="90000"/>
                    <a:lumOff val="10000"/>
                  </a:schemeClr>
                </a:solidFill>
                <a:effectLst/>
                <a:latin typeface="+mn-lt"/>
              </a:rPr>
            </a:br>
            <a:r>
              <a:rPr lang="en-US" b="1" i="0" dirty="0">
                <a:solidFill>
                  <a:schemeClr val="accent4">
                    <a:lumMod val="90000"/>
                    <a:lumOff val="10000"/>
                  </a:schemeClr>
                </a:solidFill>
                <a:effectLst/>
                <a:latin typeface="+mn-lt"/>
              </a:rPr>
              <a:t>Service branch evaluations</a:t>
            </a:r>
            <a:br>
              <a:rPr lang="en-US" b="1" i="0" dirty="0">
                <a:solidFill>
                  <a:srgbClr val="194867"/>
                </a:solidFill>
                <a:effectLst/>
                <a:latin typeface="Work Sans" pitchFamily="2" charset="0"/>
              </a:rPr>
            </a:br>
            <a:endParaRPr lang="en-US" dirty="0"/>
          </a:p>
        </p:txBody>
      </p:sp>
      <p:sp>
        <p:nvSpPr>
          <p:cNvPr id="3" name="Content Placeholder 2">
            <a:extLst>
              <a:ext uri="{FF2B5EF4-FFF2-40B4-BE49-F238E27FC236}">
                <a16:creationId xmlns:a16="http://schemas.microsoft.com/office/drawing/2014/main" id="{45865ABA-64CC-10EB-00D3-FF15B13F4497}"/>
              </a:ext>
            </a:extLst>
          </p:cNvPr>
          <p:cNvSpPr>
            <a:spLocks noGrp="1"/>
          </p:cNvSpPr>
          <p:nvPr>
            <p:ph idx="1"/>
          </p:nvPr>
        </p:nvSpPr>
        <p:spPr>
          <a:xfrm>
            <a:off x="1952090" y="1600200"/>
            <a:ext cx="6734710" cy="4525963"/>
          </a:xfrm>
        </p:spPr>
        <p:txBody>
          <a:bodyPr>
            <a:noAutofit/>
          </a:bodyPr>
          <a:lstStyle/>
          <a:p>
            <a:pPr algn="l"/>
            <a:r>
              <a:rPr lang="en-US" sz="2400" b="1" i="0" dirty="0">
                <a:solidFill>
                  <a:schemeClr val="accent4">
                    <a:lumMod val="90000"/>
                    <a:lumOff val="10000"/>
                  </a:schemeClr>
                </a:solidFill>
                <a:effectLst/>
              </a:rPr>
              <a:t>COE</a:t>
            </a:r>
            <a:r>
              <a:rPr lang="en-US" sz="2400" i="0" dirty="0">
                <a:solidFill>
                  <a:schemeClr val="accent4">
                    <a:lumMod val="90000"/>
                    <a:lumOff val="10000"/>
                  </a:schemeClr>
                </a:solidFill>
                <a:effectLst/>
              </a:rPr>
              <a:t>-Certificate </a:t>
            </a:r>
            <a:r>
              <a:rPr lang="en-US" sz="2400" i="0">
                <a:solidFill>
                  <a:schemeClr val="accent4">
                    <a:lumMod val="90000"/>
                    <a:lumOff val="10000"/>
                  </a:schemeClr>
                </a:solidFill>
                <a:effectLst/>
              </a:rPr>
              <a:t>of Eligibility</a:t>
            </a:r>
            <a:r>
              <a:rPr lang="en-US" sz="2400" i="0" dirty="0">
                <a:solidFill>
                  <a:schemeClr val="accent4">
                    <a:lumMod val="90000"/>
                    <a:lumOff val="10000"/>
                  </a:schemeClr>
                </a:solidFill>
                <a:effectLst/>
              </a:rPr>
              <a:t>. </a:t>
            </a:r>
            <a:endParaRPr lang="en-US" sz="2400" b="1" i="0" dirty="0">
              <a:solidFill>
                <a:schemeClr val="accent4">
                  <a:lumMod val="90000"/>
                  <a:lumOff val="10000"/>
                </a:schemeClr>
              </a:solidFill>
              <a:effectLst/>
            </a:endParaRPr>
          </a:p>
          <a:p>
            <a:pPr algn="l"/>
            <a:r>
              <a:rPr lang="en-US" sz="2400" b="1" i="0" dirty="0">
                <a:solidFill>
                  <a:schemeClr val="accent4">
                    <a:lumMod val="90000"/>
                    <a:lumOff val="10000"/>
                  </a:schemeClr>
                </a:solidFill>
                <a:effectLst/>
              </a:rPr>
              <a:t>DD214</a:t>
            </a:r>
            <a:r>
              <a:rPr lang="en-US" sz="2400" i="0" dirty="0">
                <a:solidFill>
                  <a:schemeClr val="accent4">
                    <a:lumMod val="90000"/>
                    <a:lumOff val="10000"/>
                  </a:schemeClr>
                </a:solidFill>
                <a:effectLst/>
              </a:rPr>
              <a:t>-</a:t>
            </a:r>
            <a:r>
              <a:rPr lang="en-US" sz="2400" b="0" i="0" dirty="0">
                <a:solidFill>
                  <a:schemeClr val="accent4">
                    <a:lumMod val="90000"/>
                    <a:lumOff val="10000"/>
                  </a:schemeClr>
                </a:solidFill>
                <a:effectLst/>
              </a:rPr>
              <a:t>Certificate of Release or Discharge from Active Duty</a:t>
            </a:r>
            <a:endParaRPr lang="en-US" sz="2400" b="1" i="0" dirty="0">
              <a:solidFill>
                <a:schemeClr val="accent4">
                  <a:lumMod val="90000"/>
                  <a:lumOff val="10000"/>
                </a:schemeClr>
              </a:solidFill>
              <a:effectLst/>
            </a:endParaRPr>
          </a:p>
          <a:p>
            <a:pPr algn="l"/>
            <a:r>
              <a:rPr lang="en-US" sz="2400" b="1" i="0" dirty="0">
                <a:solidFill>
                  <a:schemeClr val="accent4">
                    <a:lumMod val="90000"/>
                    <a:lumOff val="10000"/>
                  </a:schemeClr>
                </a:solidFill>
                <a:effectLst/>
              </a:rPr>
              <a:t>EER-</a:t>
            </a:r>
            <a:r>
              <a:rPr lang="en-US" sz="2400" b="0" i="0" dirty="0">
                <a:solidFill>
                  <a:schemeClr val="accent4">
                    <a:lumMod val="90000"/>
                    <a:lumOff val="10000"/>
                  </a:schemeClr>
                </a:solidFill>
                <a:effectLst/>
              </a:rPr>
              <a:t>Enlisted Evaluation Report</a:t>
            </a:r>
          </a:p>
          <a:p>
            <a:pPr algn="l"/>
            <a:r>
              <a:rPr lang="en-US" sz="2400" b="1" i="0" dirty="0">
                <a:solidFill>
                  <a:schemeClr val="accent4">
                    <a:lumMod val="90000"/>
                    <a:lumOff val="10000"/>
                  </a:schemeClr>
                </a:solidFill>
                <a:effectLst/>
              </a:rPr>
              <a:t>EPR-</a:t>
            </a:r>
            <a:r>
              <a:rPr lang="en-US" sz="2400" b="0" i="0" dirty="0">
                <a:solidFill>
                  <a:schemeClr val="accent4">
                    <a:lumMod val="90000"/>
                    <a:lumOff val="10000"/>
                  </a:schemeClr>
                </a:solidFill>
                <a:effectLst/>
              </a:rPr>
              <a:t>Enlisted Performance Report</a:t>
            </a:r>
          </a:p>
          <a:p>
            <a:pPr algn="l"/>
            <a:r>
              <a:rPr lang="en-US" sz="2400" b="1" i="0" dirty="0">
                <a:solidFill>
                  <a:schemeClr val="accent4">
                    <a:lumMod val="90000"/>
                    <a:lumOff val="10000"/>
                  </a:schemeClr>
                </a:solidFill>
                <a:effectLst/>
              </a:rPr>
              <a:t>FITREP-</a:t>
            </a:r>
            <a:r>
              <a:rPr lang="en-US" sz="2400" b="0" i="0" dirty="0">
                <a:solidFill>
                  <a:schemeClr val="accent4">
                    <a:lumMod val="90000"/>
                    <a:lumOff val="10000"/>
                  </a:schemeClr>
                </a:solidFill>
                <a:effectLst/>
              </a:rPr>
              <a:t>Fitness Report</a:t>
            </a:r>
          </a:p>
          <a:p>
            <a:r>
              <a:rPr lang="en-US" sz="2400" b="1" dirty="0">
                <a:solidFill>
                  <a:schemeClr val="accent4">
                    <a:lumMod val="90000"/>
                    <a:lumOff val="10000"/>
                  </a:schemeClr>
                </a:solidFill>
                <a:effectLst/>
                <a:ea typeface="Calibri" panose="020F0502020204030204" pitchFamily="34" charset="0"/>
              </a:rPr>
              <a:t>NGB22/NBG23</a:t>
            </a:r>
            <a:r>
              <a:rPr lang="en-US" sz="2400" dirty="0">
                <a:solidFill>
                  <a:schemeClr val="accent4">
                    <a:lumMod val="90000"/>
                    <a:lumOff val="10000"/>
                  </a:schemeClr>
                </a:solidFill>
                <a:effectLst/>
                <a:ea typeface="Calibri" panose="020F0502020204030204" pitchFamily="34" charset="0"/>
              </a:rPr>
              <a:t>-National Guard Bureau Report of Separation of Service</a:t>
            </a:r>
            <a:endParaRPr lang="en-US" sz="2400" b="0" i="0" dirty="0">
              <a:solidFill>
                <a:schemeClr val="accent4">
                  <a:lumMod val="90000"/>
                  <a:lumOff val="10000"/>
                </a:schemeClr>
              </a:solidFill>
              <a:effectLst/>
            </a:endParaRPr>
          </a:p>
          <a:p>
            <a:pPr algn="l"/>
            <a:r>
              <a:rPr lang="en-US" sz="2400" b="1" i="0" dirty="0">
                <a:solidFill>
                  <a:schemeClr val="accent4">
                    <a:lumMod val="90000"/>
                    <a:lumOff val="10000"/>
                  </a:schemeClr>
                </a:solidFill>
                <a:effectLst/>
              </a:rPr>
              <a:t>OER-</a:t>
            </a:r>
            <a:r>
              <a:rPr lang="en-US" sz="2400" b="0" i="0" dirty="0">
                <a:solidFill>
                  <a:schemeClr val="accent4">
                    <a:lumMod val="90000"/>
                    <a:lumOff val="10000"/>
                  </a:schemeClr>
                </a:solidFill>
                <a:effectLst/>
              </a:rPr>
              <a:t>Officer Evaluation Report</a:t>
            </a:r>
          </a:p>
          <a:p>
            <a:pPr algn="l"/>
            <a:r>
              <a:rPr lang="en-US" sz="2400" b="1" i="0" dirty="0">
                <a:solidFill>
                  <a:schemeClr val="accent4">
                    <a:lumMod val="90000"/>
                    <a:lumOff val="10000"/>
                  </a:schemeClr>
                </a:solidFill>
                <a:effectLst/>
              </a:rPr>
              <a:t>OPR-</a:t>
            </a:r>
            <a:r>
              <a:rPr lang="en-US" sz="2400" b="0" i="0" dirty="0">
                <a:solidFill>
                  <a:schemeClr val="accent4">
                    <a:lumMod val="90000"/>
                    <a:lumOff val="10000"/>
                  </a:schemeClr>
                </a:solidFill>
                <a:effectLst/>
              </a:rPr>
              <a:t>Officer Performance Report</a:t>
            </a:r>
          </a:p>
        </p:txBody>
      </p:sp>
      <p:sp>
        <p:nvSpPr>
          <p:cNvPr id="4" name="Footer Placeholder 3">
            <a:extLst>
              <a:ext uri="{FF2B5EF4-FFF2-40B4-BE49-F238E27FC236}">
                <a16:creationId xmlns:a16="http://schemas.microsoft.com/office/drawing/2014/main" id="{87226E95-00AB-DBFE-2819-9BEF3477C883}"/>
              </a:ext>
            </a:extLst>
          </p:cNvPr>
          <p:cNvSpPr>
            <a:spLocks noGrp="1"/>
          </p:cNvSpPr>
          <p:nvPr>
            <p:ph type="ftr" sz="quarter" idx="11"/>
          </p:nvPr>
        </p:nvSpPr>
        <p:spPr>
          <a:xfrm>
            <a:off x="3124200" y="6349430"/>
            <a:ext cx="3040294" cy="372046"/>
          </a:xfrm>
        </p:spPr>
        <p:txBody>
          <a:bodyPr/>
          <a:lstStyle/>
          <a:p>
            <a:r>
              <a:rPr lang="en-US" dirty="0"/>
              <a:t>How to talk with the Military-Acronyms </a:t>
            </a:r>
          </a:p>
        </p:txBody>
      </p:sp>
      <p:sp>
        <p:nvSpPr>
          <p:cNvPr id="5" name="Slide Number Placeholder 4">
            <a:extLst>
              <a:ext uri="{FF2B5EF4-FFF2-40B4-BE49-F238E27FC236}">
                <a16:creationId xmlns:a16="http://schemas.microsoft.com/office/drawing/2014/main" id="{E4ADE6FF-D100-AFC8-CC9B-258EE9459B7E}"/>
              </a:ext>
            </a:extLst>
          </p:cNvPr>
          <p:cNvSpPr>
            <a:spLocks noGrp="1"/>
          </p:cNvSpPr>
          <p:nvPr>
            <p:ph type="sldNum" sz="quarter" idx="12"/>
          </p:nvPr>
        </p:nvSpPr>
        <p:spPr/>
        <p:txBody>
          <a:bodyPr/>
          <a:lstStyle/>
          <a:p>
            <a:fld id="{D0B47B95-EA9F-BC40-A791-E928AF4C9589}" type="slidenum">
              <a:rPr lang="en-US" smtClean="0"/>
              <a:t>9</a:t>
            </a:fld>
            <a:endParaRPr lang="en-US"/>
          </a:p>
        </p:txBody>
      </p:sp>
    </p:spTree>
    <p:extLst>
      <p:ext uri="{BB962C8B-B14F-4D97-AF65-F5344CB8AC3E}">
        <p14:creationId xmlns:p14="http://schemas.microsoft.com/office/powerpoint/2010/main" val="1756440657"/>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000000"/>
      </a:dk2>
      <a:lt2>
        <a:srgbClr val="F8F8F8"/>
      </a:lt2>
      <a:accent1>
        <a:srgbClr val="FF0000"/>
      </a:accent1>
      <a:accent2>
        <a:srgbClr val="A60000"/>
      </a:accent2>
      <a:accent3>
        <a:srgbClr val="000080"/>
      </a:accent3>
      <a:accent4>
        <a:srgbClr val="000065"/>
      </a:accent4>
      <a:accent5>
        <a:srgbClr val="404040"/>
      </a:accent5>
      <a:accent6>
        <a:srgbClr val="BFBFBF"/>
      </a:accent6>
      <a:hlink>
        <a:srgbClr val="FF0000"/>
      </a:hlink>
      <a:folHlink>
        <a:srgbClr val="FF000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19630</TotalTime>
  <Words>1479</Words>
  <Application>Microsoft Office PowerPoint</Application>
  <PresentationFormat>On-screen Show (4:3)</PresentationFormat>
  <Paragraphs>139</Paragraphs>
  <Slides>11</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Arial</vt:lpstr>
      <vt:lpstr>Calibri</vt:lpstr>
      <vt:lpstr>Century Gothic</vt:lpstr>
      <vt:lpstr>Roboto</vt:lpstr>
      <vt:lpstr>Source Sans Pro</vt:lpstr>
      <vt:lpstr>Times New Roman</vt:lpstr>
      <vt:lpstr>Trebuchet MS</vt:lpstr>
      <vt:lpstr>Wingdings</vt:lpstr>
      <vt:lpstr>Work Sans</vt:lpstr>
      <vt:lpstr>Office Theme</vt:lpstr>
      <vt:lpstr>PowerPoint Presentation</vt:lpstr>
      <vt:lpstr>PowerPoint Presentation</vt:lpstr>
      <vt:lpstr>PowerPoint Presentation</vt:lpstr>
      <vt:lpstr>Military acronyms:  The basics for new recruits </vt:lpstr>
      <vt:lpstr>Military acronyms:  Leadership </vt:lpstr>
      <vt:lpstr>Military acronyms:  Military Life  </vt:lpstr>
      <vt:lpstr>Military acronyms:  Finance and housing </vt:lpstr>
      <vt:lpstr>Military acronyms:  Locations </vt:lpstr>
      <vt:lpstr>Military acronyms:  Service branch evaluations </vt:lpstr>
      <vt:lpstr>PowerPoint Presentation</vt:lpstr>
      <vt:lpstr>PowerPoint Presentation</vt:lpstr>
    </vt:vector>
  </TitlesOfParts>
  <Company>VAREP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Title Line 1 Course Title Line 2</dc:title>
  <dc:creator>Heather Nelson</dc:creator>
  <cp:lastModifiedBy>Kimberly Ritter</cp:lastModifiedBy>
  <cp:revision>101</cp:revision>
  <dcterms:created xsi:type="dcterms:W3CDTF">2014-02-25T19:21:22Z</dcterms:created>
  <dcterms:modified xsi:type="dcterms:W3CDTF">2022-07-06T19:42:02Z</dcterms:modified>
</cp:coreProperties>
</file>