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handoutMasterIdLst>
    <p:handoutMasterId r:id="rId31"/>
  </p:handoutMasterIdLst>
  <p:sldIdLst>
    <p:sldId id="256" r:id="rId5"/>
    <p:sldId id="284" r:id="rId6"/>
    <p:sldId id="257" r:id="rId7"/>
    <p:sldId id="263" r:id="rId8"/>
    <p:sldId id="530" r:id="rId9"/>
    <p:sldId id="400" r:id="rId10"/>
    <p:sldId id="401" r:id="rId11"/>
    <p:sldId id="403" r:id="rId12"/>
    <p:sldId id="404" r:id="rId13"/>
    <p:sldId id="405" r:id="rId14"/>
    <p:sldId id="410" r:id="rId15"/>
    <p:sldId id="423" r:id="rId16"/>
    <p:sldId id="424" r:id="rId17"/>
    <p:sldId id="425" r:id="rId18"/>
    <p:sldId id="427" r:id="rId19"/>
    <p:sldId id="430" r:id="rId20"/>
    <p:sldId id="432" r:id="rId21"/>
    <p:sldId id="434" r:id="rId22"/>
    <p:sldId id="435" r:id="rId23"/>
    <p:sldId id="437" r:id="rId24"/>
    <p:sldId id="438" r:id="rId25"/>
    <p:sldId id="442" r:id="rId26"/>
    <p:sldId id="445" r:id="rId27"/>
    <p:sldId id="446" r:id="rId28"/>
    <p:sldId id="57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5468" autoAdjust="0"/>
  </p:normalViewPr>
  <p:slideViewPr>
    <p:cSldViewPr snapToGrid="0" snapToObjects="1">
      <p:cViewPr varScale="1">
        <p:scale>
          <a:sx n="67" d="100"/>
          <a:sy n="67" d="100"/>
        </p:scale>
        <p:origin x="1204"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7704"/>
    </p:cViewPr>
  </p:sorterViewPr>
  <p:notesViewPr>
    <p:cSldViewPr snapToGrid="0" snapToObjects="1">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ED7F2-7C69-4A49-9BD6-111E04530360}" type="datetime1">
              <a:rPr lang="en-US" smtClean="0"/>
              <a:t>1/24/2022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Chapter 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BE949-CBC2-E24C-A840-0E53D83E85C4}" type="slidenum">
              <a:rPr lang="en-US" smtClean="0"/>
              <a:t>‹#›</a:t>
            </a:fld>
            <a:endParaRPr lang="en-US" dirty="0"/>
          </a:p>
        </p:txBody>
      </p:sp>
    </p:spTree>
    <p:extLst>
      <p:ext uri="{BB962C8B-B14F-4D97-AF65-F5344CB8AC3E}">
        <p14:creationId xmlns:p14="http://schemas.microsoft.com/office/powerpoint/2010/main" val="26287392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FCB36-A587-3148-BA4F-B6DF2668DC7F}" type="datetime1">
              <a:rPr lang="en-US" smtClean="0"/>
              <a:t>1/24/2022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Chapter 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EF057-D2D5-794B-BD42-933B07D071D0}" type="slidenum">
              <a:rPr lang="en-US" smtClean="0"/>
              <a:t>‹#›</a:t>
            </a:fld>
            <a:endParaRPr lang="en-US" dirty="0"/>
          </a:p>
        </p:txBody>
      </p:sp>
    </p:spTree>
    <p:extLst>
      <p:ext uri="{BB962C8B-B14F-4D97-AF65-F5344CB8AC3E}">
        <p14:creationId xmlns:p14="http://schemas.microsoft.com/office/powerpoint/2010/main" val="382048568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Chapter 1</a:t>
            </a:r>
            <a:endParaRPr lang="en-US" dirty="0"/>
          </a:p>
        </p:txBody>
      </p:sp>
      <p:sp>
        <p:nvSpPr>
          <p:cNvPr id="5" name="Slide Number Placeholder 4"/>
          <p:cNvSpPr>
            <a:spLocks noGrp="1"/>
          </p:cNvSpPr>
          <p:nvPr>
            <p:ph type="sldNum" sz="quarter" idx="11"/>
          </p:nvPr>
        </p:nvSpPr>
        <p:spPr/>
        <p:txBody>
          <a:bodyPr/>
          <a:lstStyle/>
          <a:p>
            <a:fld id="{3CDEF057-D2D5-794B-BD42-933B07D071D0}" type="slidenum">
              <a:rPr lang="en-US" smtClean="0"/>
              <a:t>1</a:t>
            </a:fld>
            <a:endParaRPr lang="en-US" dirty="0"/>
          </a:p>
        </p:txBody>
      </p:sp>
    </p:spTree>
    <p:extLst>
      <p:ext uri="{BB962C8B-B14F-4D97-AF65-F5344CB8AC3E}">
        <p14:creationId xmlns:p14="http://schemas.microsoft.com/office/powerpoint/2010/main" val="228312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256222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6195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6889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33767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02523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 lvl="2" indent="0" algn="just">
              <a:spcAft>
                <a:spcPts val="600"/>
              </a:spcAft>
              <a:buFont typeface="+mj-lt"/>
              <a:buNone/>
            </a:pPr>
            <a:r>
              <a:rPr lang="en-US" sz="2000" b="1" dirty="0"/>
              <a:t>The Staff Appraiser Reviewer</a:t>
            </a:r>
            <a:endParaRPr lang="en-US" sz="2000" b="0" dirty="0"/>
          </a:p>
          <a:p>
            <a:pPr marL="347472" lvl="2" indent="-342900" algn="just">
              <a:spcAft>
                <a:spcPts val="600"/>
              </a:spcAft>
              <a:buFont typeface="Arial" panose="020B0604020202020204" pitchFamily="34" charset="0"/>
              <a:buChar char="•"/>
            </a:pPr>
            <a:endParaRPr lang="en-US" sz="2000" dirty="0"/>
          </a:p>
          <a:p>
            <a:pPr marL="347472" lvl="2" indent="-342900" algn="just">
              <a:spcAft>
                <a:spcPts val="600"/>
              </a:spcAft>
              <a:buFont typeface="Arial" panose="020B0604020202020204" pitchFamily="34" charset="0"/>
              <a:buChar char="•"/>
            </a:pPr>
            <a:r>
              <a:rPr lang="en-US" sz="2000" dirty="0"/>
              <a:t>In these circumstances, the SAR will directly dialog with the appraiser on the technical merits of the appraisal, which may trigger the appraiser to reconsider their determination.  </a:t>
            </a:r>
          </a:p>
          <a:p>
            <a:pPr marL="347472" lvl="2" indent="-342900" algn="just">
              <a:spcAft>
                <a:spcPts val="600"/>
              </a:spcAft>
              <a:buFont typeface="Arial" panose="020B0604020202020204" pitchFamily="34" charset="0"/>
              <a:buChar char="•"/>
            </a:pPr>
            <a:endParaRPr lang="en-US" sz="2000" dirty="0"/>
          </a:p>
          <a:p>
            <a:pPr marL="347472" lvl="2" indent="-342900" algn="just">
              <a:spcAft>
                <a:spcPts val="600"/>
              </a:spcAft>
              <a:buFont typeface="Arial" panose="020B0604020202020204" pitchFamily="34" charset="0"/>
              <a:buChar char="•"/>
            </a:pPr>
            <a:r>
              <a:rPr lang="en-US" sz="2000" dirty="0"/>
              <a:t>The advantage of this option is that it is a normal part of the loan approval process, and should add very little time to the process.  The downside is that there needs to be a technical deficiency identified for the SAR to directly address. </a:t>
            </a:r>
          </a:p>
          <a:p>
            <a:endParaRPr lang="en-US" dirty="0"/>
          </a:p>
          <a:p>
            <a:pPr marL="4572" lvl="2" indent="0" algn="just">
              <a:spcAft>
                <a:spcPts val="600"/>
              </a:spcAft>
              <a:buFont typeface="+mj-lt"/>
              <a:buNone/>
            </a:pPr>
            <a:r>
              <a:rPr lang="en-US" sz="2000" b="1" dirty="0"/>
              <a:t>VA’s Construction and Valuation Office –</a:t>
            </a:r>
            <a:r>
              <a:rPr lang="en-US" sz="2000" dirty="0"/>
              <a:t> The second option is to dispute the value with the local Construction and Valuation office of the VA.  </a:t>
            </a:r>
            <a:r>
              <a:rPr lang="en-US" dirty="0"/>
              <a:t>The appraiser is the local expert and the one that has been on the site, so the VA will just be reviewing what is in the report.  </a:t>
            </a:r>
          </a:p>
          <a:p>
            <a:pPr marL="176022" lvl="2" indent="-171450" algn="just">
              <a:spcAft>
                <a:spcPts val="600"/>
              </a:spcAft>
              <a:buFont typeface="Arial" panose="020B0604020202020204" pitchFamily="34" charset="0"/>
              <a:buChar char="•"/>
            </a:pPr>
            <a:endParaRPr lang="en-US" dirty="0"/>
          </a:p>
          <a:p>
            <a:pPr marL="176022" lvl="2" indent="-171450" algn="just">
              <a:spcAft>
                <a:spcPts val="600"/>
              </a:spcAft>
              <a:buFont typeface="Arial" panose="020B0604020202020204" pitchFamily="34" charset="0"/>
              <a:buChar char="•"/>
            </a:pPr>
            <a:r>
              <a:rPr lang="en-US" dirty="0"/>
              <a:t>This process can take some time, so it’s likely to delay a closing.  It should be worked through the lender via a written request to the VA office of jurisdiction. Although there is no requirement that comparable sales or other real estate market information be submitted with a request for a change in value, such supporting information will greatly assist the VA in reviewing the request. </a:t>
            </a:r>
          </a:p>
          <a:p>
            <a:pPr marL="176022" lvl="2" indent="-171450" algn="just">
              <a:spcAft>
                <a:spcPts val="600"/>
              </a:spcAft>
              <a:buFont typeface="Arial" panose="020B0604020202020204" pitchFamily="34" charset="0"/>
              <a:buChar char="•"/>
            </a:pPr>
            <a:endParaRPr lang="en-US" dirty="0"/>
          </a:p>
          <a:p>
            <a:pPr marL="176022" lvl="2" indent="-171450" algn="just">
              <a:spcAft>
                <a:spcPts val="600"/>
              </a:spcAft>
              <a:buFont typeface="Arial" panose="020B0604020202020204" pitchFamily="34" charset="0"/>
              <a:buChar char="•"/>
            </a:pPr>
            <a:r>
              <a:rPr lang="en-US" dirty="0"/>
              <a:t>A recommendation by the Staff Appraisal Reviewer (SAR) should be included with the request. </a:t>
            </a:r>
          </a:p>
          <a:p>
            <a:endParaRPr lang="en-US" dirty="0"/>
          </a:p>
          <a:p>
            <a:pPr marL="0" marR="0" lvl="3" indent="0" algn="l" defTabSz="457200" rtl="0" eaLnBrk="1" fontAlgn="auto" latinLnBrk="0" hangingPunct="1">
              <a:lnSpc>
                <a:spcPct val="100000"/>
              </a:lnSpc>
              <a:spcBef>
                <a:spcPts val="0"/>
              </a:spcBef>
              <a:spcAft>
                <a:spcPts val="0"/>
              </a:spcAft>
              <a:buClrTx/>
              <a:buSzTx/>
              <a:buFontTx/>
              <a:buNone/>
              <a:tabLst/>
              <a:defRPr/>
            </a:pPr>
            <a:r>
              <a:rPr lang="en-US" b="1" dirty="0"/>
              <a:t>Note: </a:t>
            </a:r>
            <a:r>
              <a:rPr lang="en-US" dirty="0"/>
              <a:t>If you still do not get the appraised value after these two options, getting a second appraisal is Not an option and is against VA policy.</a:t>
            </a:r>
          </a:p>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294959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472" lvl="2" indent="-342900" algn="just">
              <a:spcAft>
                <a:spcPts val="600"/>
              </a:spcAft>
            </a:pPr>
            <a:endParaRPr lang="en-US" sz="2000" dirty="0"/>
          </a:p>
        </p:txBody>
      </p:sp>
      <p:sp>
        <p:nvSpPr>
          <p:cNvPr id="4" name="Slide Number Placeholder 3"/>
          <p:cNvSpPr>
            <a:spLocks noGrp="1"/>
          </p:cNvSpPr>
          <p:nvPr>
            <p:ph type="sldNum" sz="quarter" idx="10"/>
          </p:nvPr>
        </p:nvSpPr>
        <p:spPr/>
        <p:txBody>
          <a:bodyPr/>
          <a:lstStyle/>
          <a:p>
            <a:fld id="{3CDEF057-D2D5-794B-BD42-933B07D071D0}"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92533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75734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34055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19</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44527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pPr defTabSz="965200"/>
            <a:fld id="{286BBE94-17E9-4FDD-8A55-4CA88D6FD2BD}" type="slidenum">
              <a:rPr lang="en-US" altLang="en-US" smtClean="0"/>
              <a:pPr defTabSz="965200"/>
              <a:t>2</a:t>
            </a:fld>
            <a:endParaRPr lang="en-US" altLang="en-US"/>
          </a:p>
        </p:txBody>
      </p:sp>
      <p:sp>
        <p:nvSpPr>
          <p:cNvPr id="132099" name="Rectangle 2"/>
          <p:cNvSpPr>
            <a:spLocks noGrp="1" noRot="1" noChangeAspect="1" noChangeArrowheads="1" noTextEdit="1"/>
          </p:cNvSpPr>
          <p:nvPr>
            <p:ph type="sldImg"/>
          </p:nvPr>
        </p:nvSpPr>
        <p:spPr>
          <a:xfrm>
            <a:off x="1303338" y="731838"/>
            <a:ext cx="4772025" cy="3579812"/>
          </a:xfrm>
          <a:ln/>
        </p:spPr>
      </p:sp>
      <p:sp>
        <p:nvSpPr>
          <p:cNvPr id="132100" name="Rectangle 3"/>
          <p:cNvSpPr>
            <a:spLocks noGrp="1" noChangeArrowheads="1"/>
          </p:cNvSpPr>
          <p:nvPr>
            <p:ph type="body" idx="1"/>
          </p:nvPr>
        </p:nvSpPr>
        <p:spPr>
          <a:xfrm>
            <a:off x="941388" y="4557713"/>
            <a:ext cx="5414962" cy="4311650"/>
          </a:xfrm>
          <a:noFill/>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72226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06182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21</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206017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22</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283885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23</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76523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24</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2700809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34869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90076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91545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54537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6</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33406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68006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69592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EF057-D2D5-794B-BD42-933B07D071D0}"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Chapter 1</a:t>
            </a:r>
          </a:p>
        </p:txBody>
      </p:sp>
    </p:spTree>
    <p:extLst>
      <p:ext uri="{BB962C8B-B14F-4D97-AF65-F5344CB8AC3E}">
        <p14:creationId xmlns:p14="http://schemas.microsoft.com/office/powerpoint/2010/main" val="182375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lgn="ctr">
              <a:defRPr sz="6000">
                <a:solidFill>
                  <a:schemeClr val="accent6">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Chapter Number</a:t>
            </a:r>
            <a:endParaRPr lang="en-US" dirty="0"/>
          </a:p>
        </p:txBody>
      </p:sp>
      <p:sp>
        <p:nvSpPr>
          <p:cNvPr id="5" name="Footer Placeholder 4"/>
          <p:cNvSpPr>
            <a:spLocks noGrp="1"/>
          </p:cNvSpPr>
          <p:nvPr>
            <p:ph type="ftr" sz="quarter" idx="11"/>
          </p:nvPr>
        </p:nvSpPr>
        <p:spPr/>
        <p:txBody>
          <a:bodyPr/>
          <a:lstStyle/>
          <a:p>
            <a:r>
              <a:rPr lang="en-US"/>
              <a:t>VA Loan Education - Appraisals</a:t>
            </a:r>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Chapter Number</a:t>
            </a:r>
            <a:endParaRPr lang="en-US" dirty="0"/>
          </a:p>
        </p:txBody>
      </p:sp>
      <p:sp>
        <p:nvSpPr>
          <p:cNvPr id="5" name="Footer Placeholder 4"/>
          <p:cNvSpPr>
            <a:spLocks noGrp="1"/>
          </p:cNvSpPr>
          <p:nvPr>
            <p:ph type="ftr" sz="quarter" idx="11"/>
          </p:nvPr>
        </p:nvSpPr>
        <p:spPr/>
        <p:txBody>
          <a:bodyPr/>
          <a:lstStyle/>
          <a:p>
            <a:r>
              <a:rPr lang="en-US"/>
              <a:t>VA Loan Education - Appraisals</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0040"/>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rgbClr val="000040"/>
                </a:solidFill>
              </a:defRPr>
            </a:lvl1pPr>
          </a:lstStyle>
          <a:p>
            <a:r>
              <a:rPr lang="en-US"/>
              <a:t>Chapter Number</a:t>
            </a:r>
            <a:endParaRPr lang="en-US" dirty="0"/>
          </a:p>
        </p:txBody>
      </p:sp>
      <p:sp>
        <p:nvSpPr>
          <p:cNvPr id="5" name="Footer Placeholder 4"/>
          <p:cNvSpPr>
            <a:spLocks noGrp="1"/>
          </p:cNvSpPr>
          <p:nvPr>
            <p:ph type="ftr" sz="quarter" idx="11"/>
          </p:nvPr>
        </p:nvSpPr>
        <p:spPr/>
        <p:txBody>
          <a:bodyPr/>
          <a:lstStyle>
            <a:lvl1pPr>
              <a:defRPr>
                <a:solidFill>
                  <a:srgbClr val="000040"/>
                </a:solidFill>
              </a:defRPr>
            </a:lvl1pPr>
          </a:lstStyle>
          <a:p>
            <a:r>
              <a:rPr lang="en-US"/>
              <a:t>VA Loan Education - Appraisals</a:t>
            </a:r>
            <a:endParaRPr lang="en-US" dirty="0"/>
          </a:p>
        </p:txBody>
      </p:sp>
      <p:sp>
        <p:nvSpPr>
          <p:cNvPr id="6" name="Slide Number Placeholder 5"/>
          <p:cNvSpPr>
            <a:spLocks noGrp="1"/>
          </p:cNvSpPr>
          <p:nvPr>
            <p:ph type="sldNum" sz="quarter" idx="12"/>
          </p:nvPr>
        </p:nvSpPr>
        <p:spPr/>
        <p:txBody>
          <a:bodyPr/>
          <a:lstStyle>
            <a:lvl1pPr>
              <a:defRPr>
                <a:solidFill>
                  <a:srgbClr val="000040"/>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Chapter Number</a:t>
            </a:r>
            <a:endParaRPr lang="en-US" dirty="0"/>
          </a:p>
        </p:txBody>
      </p:sp>
      <p:sp>
        <p:nvSpPr>
          <p:cNvPr id="5" name="Footer Placeholder 4"/>
          <p:cNvSpPr>
            <a:spLocks noGrp="1"/>
          </p:cNvSpPr>
          <p:nvPr>
            <p:ph type="ftr" sz="quarter" idx="11"/>
          </p:nvPr>
        </p:nvSpPr>
        <p:spPr/>
        <p:txBody>
          <a:bodyPr/>
          <a:lstStyle/>
          <a:p>
            <a:r>
              <a:rPr lang="en-US"/>
              <a:t>VA Loan Education - Appraisals</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4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Chapter Number</a:t>
            </a:r>
            <a:endParaRPr lang="en-US" dirty="0"/>
          </a:p>
        </p:txBody>
      </p:sp>
      <p:sp>
        <p:nvSpPr>
          <p:cNvPr id="5" name="Footer Placeholder 4"/>
          <p:cNvSpPr>
            <a:spLocks noGrp="1"/>
          </p:cNvSpPr>
          <p:nvPr>
            <p:ph type="ftr" sz="quarter" idx="11"/>
          </p:nvPr>
        </p:nvSpPr>
        <p:spPr/>
        <p:txBody>
          <a:bodyPr/>
          <a:lstStyle/>
          <a:p>
            <a:r>
              <a:rPr lang="en-US"/>
              <a:t>VA Loan Education - Appraisals</a:t>
            </a:r>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Chapter Number</a:t>
            </a:r>
            <a:endParaRPr lang="en-US" dirty="0"/>
          </a:p>
        </p:txBody>
      </p:sp>
      <p:sp>
        <p:nvSpPr>
          <p:cNvPr id="6" name="Footer Placeholder 5"/>
          <p:cNvSpPr>
            <a:spLocks noGrp="1"/>
          </p:cNvSpPr>
          <p:nvPr>
            <p:ph type="ftr" sz="quarter" idx="11"/>
          </p:nvPr>
        </p:nvSpPr>
        <p:spPr/>
        <p:txBody>
          <a:bodyPr/>
          <a:lstStyle/>
          <a:p>
            <a:r>
              <a:rPr lang="en-US"/>
              <a:t>VA Loan Education - Appraisals</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Chapter Number</a:t>
            </a:r>
            <a:endParaRPr lang="en-US" dirty="0"/>
          </a:p>
        </p:txBody>
      </p:sp>
      <p:sp>
        <p:nvSpPr>
          <p:cNvPr id="8" name="Footer Placeholder 7"/>
          <p:cNvSpPr>
            <a:spLocks noGrp="1"/>
          </p:cNvSpPr>
          <p:nvPr>
            <p:ph type="ftr" sz="quarter" idx="11"/>
          </p:nvPr>
        </p:nvSpPr>
        <p:spPr/>
        <p:txBody>
          <a:bodyPr/>
          <a:lstStyle/>
          <a:p>
            <a:r>
              <a:rPr lang="en-US"/>
              <a:t>VA Loan Education - Appraisals</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Chapter Number</a:t>
            </a:r>
            <a:endParaRPr lang="en-US" dirty="0"/>
          </a:p>
        </p:txBody>
      </p:sp>
      <p:sp>
        <p:nvSpPr>
          <p:cNvPr id="4" name="Footer Placeholder 3"/>
          <p:cNvSpPr>
            <a:spLocks noGrp="1"/>
          </p:cNvSpPr>
          <p:nvPr>
            <p:ph type="ftr" sz="quarter" idx="11"/>
          </p:nvPr>
        </p:nvSpPr>
        <p:spPr/>
        <p:txBody>
          <a:bodyPr/>
          <a:lstStyle/>
          <a:p>
            <a:r>
              <a:rPr lang="en-US"/>
              <a:t>VA Loan Education - Appraisals</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Chapter Number</a:t>
            </a:r>
            <a:endParaRPr lang="en-US" dirty="0"/>
          </a:p>
        </p:txBody>
      </p:sp>
      <p:sp>
        <p:nvSpPr>
          <p:cNvPr id="3" name="Footer Placeholder 2"/>
          <p:cNvSpPr>
            <a:spLocks noGrp="1"/>
          </p:cNvSpPr>
          <p:nvPr>
            <p:ph type="ftr" sz="quarter" idx="11"/>
          </p:nvPr>
        </p:nvSpPr>
        <p:spPr/>
        <p:txBody>
          <a:bodyPr/>
          <a:lstStyle/>
          <a:p>
            <a:r>
              <a:rPr lang="en-US"/>
              <a:t>VA Loan Education - Appraisals</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Chapter Number</a:t>
            </a:r>
            <a:endParaRPr lang="en-US" dirty="0"/>
          </a:p>
        </p:txBody>
      </p:sp>
      <p:sp>
        <p:nvSpPr>
          <p:cNvPr id="6" name="Footer Placeholder 5"/>
          <p:cNvSpPr>
            <a:spLocks noGrp="1"/>
          </p:cNvSpPr>
          <p:nvPr>
            <p:ph type="ftr" sz="quarter" idx="11"/>
          </p:nvPr>
        </p:nvSpPr>
        <p:spPr/>
        <p:txBody>
          <a:bodyPr/>
          <a:lstStyle/>
          <a:p>
            <a:r>
              <a:rPr lang="en-US"/>
              <a:t>VA Loan Education - Appraisals</a:t>
            </a:r>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000040"/>
                </a:solidFill>
              </a:defRPr>
            </a:lvl1pPr>
          </a:lstStyle>
          <a:p>
            <a:r>
              <a:rPr lang="en-US"/>
              <a:t>Chapter Number</a:t>
            </a:r>
            <a:endParaRPr lang="en-US" dirty="0"/>
          </a:p>
        </p:txBody>
      </p:sp>
      <p:sp>
        <p:nvSpPr>
          <p:cNvPr id="6" name="Footer Placeholder 5"/>
          <p:cNvSpPr>
            <a:spLocks noGrp="1"/>
          </p:cNvSpPr>
          <p:nvPr>
            <p:ph type="ftr" sz="quarter" idx="11"/>
          </p:nvPr>
        </p:nvSpPr>
        <p:spPr/>
        <p:txBody>
          <a:bodyPr/>
          <a:lstStyle>
            <a:lvl1pPr>
              <a:defRPr>
                <a:solidFill>
                  <a:srgbClr val="000040"/>
                </a:solidFill>
              </a:defRPr>
            </a:lvl1pPr>
          </a:lstStyle>
          <a:p>
            <a:r>
              <a:rPr lang="en-US"/>
              <a:t>VA Loan Education - Appraisals</a:t>
            </a:r>
            <a:endParaRPr lang="en-US" dirty="0"/>
          </a:p>
        </p:txBody>
      </p:sp>
      <p:sp>
        <p:nvSpPr>
          <p:cNvPr id="7" name="Slide Number Placeholder 6"/>
          <p:cNvSpPr>
            <a:spLocks noGrp="1"/>
          </p:cNvSpPr>
          <p:nvPr>
            <p:ph type="sldNum" sz="quarter" idx="12"/>
          </p:nvPr>
        </p:nvSpPr>
        <p:spPr/>
        <p:txBody>
          <a:bodyPr/>
          <a:lstStyle>
            <a:lvl1pPr>
              <a:defRPr>
                <a:solidFill>
                  <a:srgbClr val="000040"/>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rgbClr val="FFFFFF"/>
                </a:solidFill>
              </a:defRPr>
            </a:lvl1pPr>
          </a:lstStyle>
          <a:p>
            <a:r>
              <a:rPr lang="en-US"/>
              <a:t>Chapter Number</a:t>
            </a:r>
            <a:endParaRPr lang="en-US" dirty="0"/>
          </a:p>
        </p:txBody>
      </p:sp>
      <p:sp>
        <p:nvSpPr>
          <p:cNvPr id="5"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800">
                <a:solidFill>
                  <a:schemeClr val="bg1"/>
                </a:solidFill>
              </a:defRPr>
            </a:lvl1pPr>
          </a:lstStyle>
          <a:p>
            <a:r>
              <a:rPr lang="en-US"/>
              <a:t>VA Loan Education - Appraisals</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800">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dt="0"/>
  <p:txStyles>
    <p:titleStyle>
      <a:lvl1pPr algn="l" defTabSz="457200" rtl="0" eaLnBrk="1" latinLnBrk="0" hangingPunct="1">
        <a:spcBef>
          <a:spcPct val="0"/>
        </a:spcBef>
        <a:buNone/>
        <a:defRPr sz="3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benefits.va.gov/HOMELOANS/appraiser_fee_schedule.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20" y="5649488"/>
            <a:ext cx="2533880" cy="865852"/>
          </a:xfrm>
          <a:prstGeom prst="rect">
            <a:avLst/>
          </a:prstGeom>
        </p:spPr>
      </p:pic>
      <p:sp>
        <p:nvSpPr>
          <p:cNvPr id="4" name="TextBox 3"/>
          <p:cNvSpPr txBox="1"/>
          <p:nvPr/>
        </p:nvSpPr>
        <p:spPr>
          <a:xfrm>
            <a:off x="3980329" y="4880047"/>
            <a:ext cx="4899266" cy="769441"/>
          </a:xfrm>
          <a:prstGeom prst="rect">
            <a:avLst/>
          </a:prstGeom>
          <a:noFill/>
        </p:spPr>
        <p:txBody>
          <a:bodyPr wrap="square" rtlCol="0">
            <a:spAutoFit/>
          </a:bodyPr>
          <a:lstStyle/>
          <a:p>
            <a:pPr algn="ctr"/>
            <a:r>
              <a:rPr lang="en-US" sz="2200" b="1" dirty="0"/>
              <a:t>VA Loan Education Series - Appraisals</a:t>
            </a:r>
          </a:p>
          <a:p>
            <a:pPr algn="ctr"/>
            <a:r>
              <a:rPr lang="en-US" sz="2200" b="1" dirty="0"/>
              <a:t>www.varep.net</a:t>
            </a:r>
          </a:p>
        </p:txBody>
      </p:sp>
      <p:sp>
        <p:nvSpPr>
          <p:cNvPr id="6" name="Footer Placeholder 5"/>
          <p:cNvSpPr>
            <a:spLocks noGrp="1"/>
          </p:cNvSpPr>
          <p:nvPr>
            <p:ph type="ftr" sz="quarter" idx="11"/>
          </p:nvPr>
        </p:nvSpPr>
        <p:spPr/>
        <p:txBody>
          <a:bodyPr/>
          <a:lstStyle/>
          <a:p>
            <a:r>
              <a:rPr lang="en-US"/>
              <a:t>VA Loan Education - Appraisals</a:t>
            </a:r>
            <a:endParaRPr lang="en-US" dirty="0"/>
          </a:p>
        </p:txBody>
      </p:sp>
      <p:sp>
        <p:nvSpPr>
          <p:cNvPr id="7" name="Slide Number Placeholder 6"/>
          <p:cNvSpPr>
            <a:spLocks noGrp="1"/>
          </p:cNvSpPr>
          <p:nvPr>
            <p:ph type="sldNum" sz="quarter" idx="12"/>
          </p:nvPr>
        </p:nvSpPr>
        <p:spPr/>
        <p:txBody>
          <a:bodyPr/>
          <a:lstStyle/>
          <a:p>
            <a:fld id="{AF88E988-FB04-AB4E-BE5A-59F242AF7F7A}" type="slidenum">
              <a:rPr lang="en-US" smtClean="0"/>
              <a:t>1</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780" y="639542"/>
            <a:ext cx="3644364" cy="4070412"/>
          </a:xfrm>
          <a:prstGeom prst="rect">
            <a:avLst/>
          </a:prstGeom>
        </p:spPr>
      </p:pic>
    </p:spTree>
    <p:extLst>
      <p:ext uri="{BB962C8B-B14F-4D97-AF65-F5344CB8AC3E}">
        <p14:creationId xmlns:p14="http://schemas.microsoft.com/office/powerpoint/2010/main" val="236648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Properties Not Eligible for Appraisal</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10</a:t>
            </a:fld>
            <a:endParaRPr lang="en-US" sz="1800" dirty="0">
              <a:solidFill>
                <a:srgbClr val="FFFFFF"/>
              </a:solidFill>
            </a:endParaRPr>
          </a:p>
        </p:txBody>
      </p:sp>
      <p:sp>
        <p:nvSpPr>
          <p:cNvPr id="10" name="Content Placeholder 2"/>
          <p:cNvSpPr txBox="1">
            <a:spLocks/>
          </p:cNvSpPr>
          <p:nvPr/>
        </p:nvSpPr>
        <p:spPr>
          <a:xfrm>
            <a:off x="404767" y="1582615"/>
            <a:ext cx="8274484" cy="30700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600"/>
              </a:spcAft>
              <a:buNone/>
            </a:pPr>
            <a:r>
              <a:rPr lang="en-US" sz="2600" dirty="0"/>
              <a:t>Properties not likely to meet VA’s Minimum Property Requirements (MPRs).  </a:t>
            </a:r>
          </a:p>
          <a:p>
            <a:pPr algn="just">
              <a:spcBef>
                <a:spcPts val="0"/>
              </a:spcBef>
              <a:spcAft>
                <a:spcPts val="600"/>
              </a:spcAft>
            </a:pPr>
            <a:r>
              <a:rPr lang="en-US" sz="2600" dirty="0"/>
              <a:t>Property in a badly deteriorated condition </a:t>
            </a:r>
          </a:p>
          <a:p>
            <a:pPr algn="just">
              <a:spcBef>
                <a:spcPts val="0"/>
              </a:spcBef>
              <a:spcAft>
                <a:spcPts val="600"/>
              </a:spcAft>
            </a:pPr>
            <a:r>
              <a:rPr lang="en-US" sz="2600" dirty="0"/>
              <a:t>Location Related Problem</a:t>
            </a:r>
          </a:p>
          <a:p>
            <a:pPr algn="just">
              <a:spcBef>
                <a:spcPts val="0"/>
              </a:spcBef>
              <a:spcAft>
                <a:spcPts val="600"/>
              </a:spcAft>
            </a:pPr>
            <a:r>
              <a:rPr lang="en-US" sz="2600" dirty="0"/>
              <a:t>Non-VA Approved Condo</a:t>
            </a:r>
          </a:p>
          <a:p>
            <a:pPr algn="just">
              <a:spcBef>
                <a:spcPts val="0"/>
              </a:spcBef>
            </a:pPr>
            <a:r>
              <a:rPr lang="en-US" sz="2600" dirty="0"/>
              <a:t>Ownership is Not Fee Simple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66902" y="3351509"/>
            <a:ext cx="3251358" cy="211509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4702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VA Appraisal Requirements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11</a:t>
            </a:fld>
            <a:endParaRPr lang="en-US" sz="1800" dirty="0">
              <a:solidFill>
                <a:srgbClr val="FFFFFF"/>
              </a:solidFill>
            </a:endParaRPr>
          </a:p>
        </p:txBody>
      </p:sp>
      <p:sp>
        <p:nvSpPr>
          <p:cNvPr id="10" name="Content Placeholder 2"/>
          <p:cNvSpPr txBox="1">
            <a:spLocks/>
          </p:cNvSpPr>
          <p:nvPr/>
        </p:nvSpPr>
        <p:spPr>
          <a:xfrm>
            <a:off x="457200" y="1971776"/>
            <a:ext cx="5862919" cy="32948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1200"/>
              </a:spcAft>
            </a:pPr>
            <a:r>
              <a:rPr lang="en-US" sz="2600" dirty="0"/>
              <a:t>Appraisal Timeliness *</a:t>
            </a:r>
          </a:p>
          <a:p>
            <a:pPr algn="just">
              <a:spcAft>
                <a:spcPts val="1200"/>
              </a:spcAft>
            </a:pPr>
            <a:r>
              <a:rPr lang="en-US" sz="2600" dirty="0"/>
              <a:t>Sales Price Accommodation Prohibited</a:t>
            </a:r>
          </a:p>
          <a:p>
            <a:pPr algn="just">
              <a:spcAft>
                <a:spcPts val="1200"/>
              </a:spcAft>
            </a:pPr>
            <a:r>
              <a:rPr lang="en-US" sz="2600" dirty="0"/>
              <a:t>Appraisal Tasks not to be Delegated</a:t>
            </a:r>
          </a:p>
          <a:p>
            <a:pPr algn="just">
              <a:spcAft>
                <a:spcPts val="1200"/>
              </a:spcAft>
            </a:pPr>
            <a:r>
              <a:rPr lang="en-US" sz="2600" dirty="0"/>
              <a:t>Appraisal Assistance</a:t>
            </a:r>
          </a:p>
          <a:p>
            <a:pPr algn="just">
              <a:spcAft>
                <a:spcPts val="1200"/>
              </a:spcAft>
            </a:pPr>
            <a:r>
              <a:rPr lang="en-US" sz="2600" dirty="0"/>
              <a:t>Transfer of Appraisal</a:t>
            </a:r>
          </a:p>
          <a:p>
            <a:pPr marL="0" indent="0" algn="just">
              <a:spcAft>
                <a:spcPts val="1200"/>
              </a:spcAft>
              <a:buNone/>
            </a:pPr>
            <a:r>
              <a:rPr lang="en-US" sz="2600" dirty="0"/>
              <a:t>*</a:t>
            </a:r>
            <a:r>
              <a:rPr lang="en-US" sz="1200" dirty="0">
                <a:solidFill>
                  <a:srgbClr val="0070C0"/>
                </a:solidFill>
                <a:hlinkClick r:id="rId3">
                  <a:extLst>
                    <a:ext uri="{A12FA001-AC4F-418D-AE19-62706E023703}">
                      <ahyp:hlinkClr xmlns:ahyp="http://schemas.microsoft.com/office/drawing/2018/hyperlinkcolor" val="tx"/>
                    </a:ext>
                  </a:extLst>
                </a:hlinkClick>
              </a:rPr>
              <a:t>VA Appraisal Fee Schedules and Timeliness Requirements - VA Home Loans</a:t>
            </a:r>
            <a:endParaRPr lang="en-US" sz="2600" dirty="0">
              <a:solidFill>
                <a:srgbClr val="0070C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141" y="2188026"/>
            <a:ext cx="2631286" cy="307860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06300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Cancelling a VA Appraisal</a:t>
            </a:r>
          </a:p>
        </p:txBody>
      </p:sp>
      <p:sp>
        <p:nvSpPr>
          <p:cNvPr id="4" name="Footer Placeholder 3"/>
          <p:cNvSpPr>
            <a:spLocks noGrp="1"/>
          </p:cNvSpPr>
          <p:nvPr>
            <p:ph type="ftr" sz="quarter" idx="11"/>
          </p:nvPr>
        </p:nvSpPr>
        <p:spPr>
          <a:xfrm>
            <a:off x="457199" y="6339417"/>
            <a:ext cx="3164889"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12</a:t>
            </a:fld>
            <a:endParaRPr lang="en-US" sz="1800" dirty="0">
              <a:solidFill>
                <a:srgbClr val="FFFFFF"/>
              </a:solidFill>
            </a:endParaRPr>
          </a:p>
        </p:txBody>
      </p:sp>
      <p:sp>
        <p:nvSpPr>
          <p:cNvPr id="10" name="Content Placeholder 2"/>
          <p:cNvSpPr txBox="1">
            <a:spLocks/>
          </p:cNvSpPr>
          <p:nvPr/>
        </p:nvSpPr>
        <p:spPr>
          <a:xfrm>
            <a:off x="457200" y="1515174"/>
            <a:ext cx="5602077" cy="45330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gn="just">
              <a:spcAft>
                <a:spcPts val="1200"/>
              </a:spcAft>
              <a:buFont typeface="Arial" panose="020B0604020202020204" pitchFamily="34" charset="0"/>
              <a:buChar char="•"/>
            </a:pPr>
            <a:r>
              <a:rPr lang="en-US" sz="2000" dirty="0"/>
              <a:t>Lenders must notify the fee appraiser and VA if a case (an appraisal order) is to be canceled.  </a:t>
            </a:r>
          </a:p>
          <a:p>
            <a:pPr marL="742950" lvl="2" indent="-342900" algn="just">
              <a:spcAft>
                <a:spcPts val="600"/>
              </a:spcAft>
              <a:buFont typeface="Courier New" panose="02070309020205020404" pitchFamily="49" charset="0"/>
              <a:buChar char="o"/>
            </a:pPr>
            <a:r>
              <a:rPr lang="en-US" sz="2000" dirty="0"/>
              <a:t>If no work has been done, the appraiser will not charge.  </a:t>
            </a:r>
          </a:p>
          <a:p>
            <a:pPr marL="742950" lvl="2" indent="-342900" algn="just">
              <a:spcAft>
                <a:spcPts val="600"/>
              </a:spcAft>
              <a:buFont typeface="Courier New" panose="02070309020205020404" pitchFamily="49" charset="0"/>
              <a:buChar char="o"/>
            </a:pPr>
            <a:r>
              <a:rPr lang="en-US" sz="2000" dirty="0"/>
              <a:t>If partial work was performed, the appraiser may charge a reasonable fee at the discretion of the fee appraiser.  </a:t>
            </a:r>
          </a:p>
          <a:p>
            <a:pPr marL="742950" lvl="2" indent="-342900" algn="just">
              <a:spcAft>
                <a:spcPts val="1200"/>
              </a:spcAft>
              <a:buFont typeface="Courier New" panose="02070309020205020404" pitchFamily="49" charset="0"/>
              <a:buChar char="o"/>
            </a:pPr>
            <a:r>
              <a:rPr lang="en-US" sz="2000" dirty="0"/>
              <a:t>If the report is completed, the full fee can (and usually will) be charged and due. </a:t>
            </a:r>
          </a:p>
          <a:p>
            <a:pPr marL="0" lvl="1" indent="0" algn="just">
              <a:spcAft>
                <a:spcPts val="1200"/>
              </a:spcAft>
              <a:buNone/>
            </a:pPr>
            <a:r>
              <a:rPr lang="en-US" sz="2000" b="1" dirty="0"/>
              <a:t>Note:  </a:t>
            </a:r>
            <a:r>
              <a:rPr lang="en-US" sz="2000" dirty="0"/>
              <a:t>If the buyer is considering backing out of the transaction, let the lender know immediately so they can stop the appraiser before any work is done.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765" t="7815" r="12413" b="6228"/>
          <a:stretch/>
        </p:blipFill>
        <p:spPr>
          <a:xfrm>
            <a:off x="6212462" y="2754217"/>
            <a:ext cx="2436832" cy="196100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49666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Sending Appraiser Feedback</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13</a:t>
            </a:fld>
            <a:endParaRPr lang="en-US" sz="1800" dirty="0">
              <a:solidFill>
                <a:srgbClr val="FFFFFF"/>
              </a:solidFill>
            </a:endParaRPr>
          </a:p>
        </p:txBody>
      </p:sp>
      <p:sp>
        <p:nvSpPr>
          <p:cNvPr id="10" name="Content Placeholder 2"/>
          <p:cNvSpPr txBox="1">
            <a:spLocks/>
          </p:cNvSpPr>
          <p:nvPr/>
        </p:nvSpPr>
        <p:spPr>
          <a:xfrm>
            <a:off x="457200" y="1515174"/>
            <a:ext cx="8036805" cy="22636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gn="just">
              <a:spcAft>
                <a:spcPts val="1200"/>
              </a:spcAft>
              <a:buFont typeface="Arial" panose="020B0604020202020204" pitchFamily="34" charset="0"/>
              <a:buChar char="•"/>
            </a:pPr>
            <a:r>
              <a:rPr lang="en-US" sz="2000" dirty="0"/>
              <a:t>The Construction and Valuation (C&amp;V) department at the VA is who you want to submit your complaint to if you are not happy or have issues with the VA appraiser.  </a:t>
            </a:r>
          </a:p>
          <a:p>
            <a:pPr marL="342900" lvl="1" indent="-342900" algn="just">
              <a:spcAft>
                <a:spcPts val="1200"/>
              </a:spcAft>
              <a:buFont typeface="Arial" panose="020B0604020202020204" pitchFamily="34" charset="0"/>
              <a:buChar char="•"/>
            </a:pPr>
            <a:r>
              <a:rPr lang="en-US" sz="2000" dirty="0"/>
              <a:t>If the appraiser has a track record of coming in late, or using questionable valuation techniques, they can eventually be removed from the panel.</a:t>
            </a:r>
          </a:p>
        </p:txBody>
      </p:sp>
      <p:grpSp>
        <p:nvGrpSpPr>
          <p:cNvPr id="11" name="Group 10"/>
          <p:cNvGrpSpPr/>
          <p:nvPr/>
        </p:nvGrpSpPr>
        <p:grpSpPr>
          <a:xfrm>
            <a:off x="457201" y="3800820"/>
            <a:ext cx="7265624" cy="2192357"/>
            <a:chOff x="536816" y="-36611"/>
            <a:chExt cx="7265624" cy="2192357"/>
          </a:xfrm>
        </p:grpSpPr>
        <p:sp>
          <p:nvSpPr>
            <p:cNvPr id="12" name="Rounded Rectangle 11"/>
            <p:cNvSpPr/>
            <p:nvPr/>
          </p:nvSpPr>
          <p:spPr>
            <a:xfrm>
              <a:off x="763426" y="-36611"/>
              <a:ext cx="7039014" cy="219235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Box 216"/>
            <p:cNvSpPr txBox="1"/>
            <p:nvPr/>
          </p:nvSpPr>
          <p:spPr>
            <a:xfrm>
              <a:off x="1106681" y="145484"/>
              <a:ext cx="6602116" cy="1901338"/>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dirty="0">
                  <a:solidFill>
                    <a:schemeClr val="bg1"/>
                  </a:solidFill>
                  <a:ea typeface="Calibri" panose="020F0502020204030204" pitchFamily="34" charset="0"/>
                  <a:cs typeface="Times New Roman" panose="02020603050405020304" pitchFamily="18" charset="0"/>
                </a:rPr>
                <a:t>Tip: Any compliant must be based on factual information, like timeliness, support, etc. If you have a question about value, make sure it is an objective issue and well documented. Be sure to provide all the additional support and documentation to the VA Valuation Officer at the time of the complaint. The agent(s), lender, and Client(s) in the transaction can all submit their own complaint.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16" y="814284"/>
              <a:ext cx="453218" cy="814772"/>
            </a:xfrm>
            <a:prstGeom prst="rect">
              <a:avLst/>
            </a:prstGeom>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404477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Appraisal Below Purchase Price</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14</a:t>
            </a:fld>
            <a:endParaRPr lang="en-US" sz="1800" dirty="0">
              <a:solidFill>
                <a:srgbClr val="FFFFFF"/>
              </a:solidFill>
            </a:endParaRPr>
          </a:p>
        </p:txBody>
      </p:sp>
      <p:sp>
        <p:nvSpPr>
          <p:cNvPr id="10" name="Content Placeholder 2"/>
          <p:cNvSpPr txBox="1">
            <a:spLocks/>
          </p:cNvSpPr>
          <p:nvPr/>
        </p:nvSpPr>
        <p:spPr>
          <a:xfrm>
            <a:off x="415784" y="1606612"/>
            <a:ext cx="8353643" cy="39201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Aft>
                <a:spcPts val="1200"/>
              </a:spcAft>
              <a:buNone/>
            </a:pPr>
            <a:r>
              <a:rPr lang="en-US" sz="2000" dirty="0"/>
              <a:t>In 2003, the “Tidewater Initiative” allows an opportunity for a designated “Point of Contact” to provide market evidence for the appraiser’s consideration prior to establishing the final </a:t>
            </a:r>
            <a:r>
              <a:rPr lang="en-US" sz="2000" b="1" u="sng" dirty="0"/>
              <a:t>URAR</a:t>
            </a:r>
            <a:r>
              <a:rPr lang="en-US" sz="2000" dirty="0"/>
              <a:t> value. </a:t>
            </a:r>
          </a:p>
          <a:p>
            <a:pPr marL="0" lvl="1" indent="0" algn="just">
              <a:spcAft>
                <a:spcPts val="1200"/>
              </a:spcAft>
              <a:buNone/>
            </a:pPr>
            <a:r>
              <a:rPr lang="en-US" sz="2000" dirty="0"/>
              <a:t>The appraiser initiates the procedure by alerting the Contact person that the appraised value appears likely to come in under the sales price. </a:t>
            </a:r>
          </a:p>
          <a:p>
            <a:pPr marL="342900" lvl="1" indent="-342900" algn="just">
              <a:spcAft>
                <a:spcPts val="1200"/>
              </a:spcAft>
              <a:buFont typeface="Arial" panose="020B0604020202020204" pitchFamily="34" charset="0"/>
              <a:buChar char="•"/>
            </a:pPr>
            <a:r>
              <a:rPr lang="en-US" sz="2000" dirty="0"/>
              <a:t>The first step is for the appraiser to notify the person who ordered the appraisal that Tidewater is taking effect. </a:t>
            </a:r>
          </a:p>
          <a:p>
            <a:pPr marL="342900" lvl="1" indent="-342900" algn="just">
              <a:spcAft>
                <a:spcPts val="1200"/>
              </a:spcAft>
              <a:buFont typeface="Arial" panose="020B0604020202020204" pitchFamily="34" charset="0"/>
              <a:buChar char="•"/>
            </a:pPr>
            <a:r>
              <a:rPr lang="en-US" sz="2000" dirty="0"/>
              <a:t>This is normally the lender who then contacts the agents (both sides).  The agents have 48 hours to provide any information they want the appraiser to review to support the sales price of the home.  </a:t>
            </a:r>
          </a:p>
          <a:p>
            <a:pPr marL="0" lvl="1" indent="0">
              <a:spcAft>
                <a:spcPts val="1200"/>
              </a:spcAft>
              <a:buNone/>
            </a:pPr>
            <a:endParaRPr lang="en-US" sz="2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303918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Disputing an Appraised Value</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15</a:t>
            </a:fld>
            <a:endParaRPr lang="en-US" sz="1800" dirty="0">
              <a:solidFill>
                <a:srgbClr val="FFFFFF"/>
              </a:solidFill>
            </a:endParaRPr>
          </a:p>
        </p:txBody>
      </p:sp>
      <p:sp>
        <p:nvSpPr>
          <p:cNvPr id="10" name="Content Placeholder 2"/>
          <p:cNvSpPr txBox="1">
            <a:spLocks/>
          </p:cNvSpPr>
          <p:nvPr/>
        </p:nvSpPr>
        <p:spPr>
          <a:xfrm>
            <a:off x="415785" y="1283818"/>
            <a:ext cx="8441776" cy="10958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Aft>
                <a:spcPts val="1200"/>
              </a:spcAft>
              <a:buNone/>
            </a:pPr>
            <a:r>
              <a:rPr lang="en-US" sz="2000" dirty="0"/>
              <a:t>If the appraisal is completed and the value is below purchase price, there are two options to dispute the value, both of which are through official VA channels.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751" y="2939791"/>
            <a:ext cx="2476500" cy="1847850"/>
          </a:xfrm>
          <a:prstGeom prst="rect">
            <a:avLst/>
          </a:prstGeom>
        </p:spPr>
      </p:pic>
      <p:sp>
        <p:nvSpPr>
          <p:cNvPr id="14" name="Content Placeholder 2"/>
          <p:cNvSpPr txBox="1">
            <a:spLocks/>
          </p:cNvSpPr>
          <p:nvPr/>
        </p:nvSpPr>
        <p:spPr>
          <a:xfrm>
            <a:off x="222468" y="2426819"/>
            <a:ext cx="6254532" cy="35663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lgn="just">
              <a:spcAft>
                <a:spcPts val="1200"/>
              </a:spcAft>
              <a:buFont typeface="Arial" panose="020B0604020202020204" pitchFamily="34" charset="0"/>
              <a:buChar char="•"/>
            </a:pPr>
            <a:r>
              <a:rPr lang="en-US" sz="2000" b="1" dirty="0"/>
              <a:t>The Staff Appraiser Reviewer </a:t>
            </a:r>
            <a:r>
              <a:rPr lang="en-US" sz="2000" dirty="0"/>
              <a:t>–The first channel of dispute is through the Staff Appraiser Reviewer (SAR) on the lenders team.  </a:t>
            </a:r>
          </a:p>
          <a:p>
            <a:pPr marL="742950" lvl="2" indent="-342900" algn="just">
              <a:spcAft>
                <a:spcPts val="600"/>
              </a:spcAft>
              <a:buFont typeface="Courier New" panose="02070309020205020404" pitchFamily="49" charset="0"/>
              <a:buChar char="o"/>
            </a:pPr>
            <a:r>
              <a:rPr lang="en-US" sz="2000" dirty="0"/>
              <a:t>That person’s responsibility is to review the appraisal to ensure it has been done correctly.  </a:t>
            </a:r>
          </a:p>
          <a:p>
            <a:pPr marL="742950" lvl="2" indent="-342900" algn="just">
              <a:spcAft>
                <a:spcPts val="600"/>
              </a:spcAft>
              <a:buFont typeface="Courier New" panose="02070309020205020404" pitchFamily="49" charset="0"/>
              <a:buChar char="o"/>
            </a:pPr>
            <a:r>
              <a:rPr lang="en-US" sz="2000" dirty="0"/>
              <a:t>If there are some technical deficiencies (appraiser passed up better comparables for example) the SAR is responsible for checking up on those details regardless of if the value came in or not. </a:t>
            </a:r>
          </a:p>
          <a:p>
            <a:pPr marL="742950" lvl="2" indent="-342900" algn="just">
              <a:spcAft>
                <a:spcPts val="600"/>
              </a:spcAft>
              <a:buFont typeface="Courier New" panose="02070309020205020404" pitchFamily="49" charset="0"/>
              <a:buChar char="o"/>
            </a:pPr>
            <a:r>
              <a:rPr lang="en-US" sz="2000" dirty="0"/>
              <a:t>ROV review by VA </a:t>
            </a:r>
          </a:p>
          <a:p>
            <a:pPr marL="400050" lvl="2" indent="0">
              <a:spcAft>
                <a:spcPts val="600"/>
              </a:spcAft>
              <a:buNone/>
            </a:pPr>
            <a:endParaRPr lang="en-US" sz="2000" dirty="0">
              <a:highlight>
                <a:srgbClr val="FFFF00"/>
              </a:highligh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12972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Buyer’s Option if Appraised Value is Low</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16</a:t>
            </a:fld>
            <a:endParaRPr lang="en-US" sz="1800" dirty="0">
              <a:solidFill>
                <a:srgbClr val="FFFFFF"/>
              </a:solidFill>
            </a:endParaRPr>
          </a:p>
        </p:txBody>
      </p:sp>
      <p:sp>
        <p:nvSpPr>
          <p:cNvPr id="10" name="Content Placeholder 2"/>
          <p:cNvSpPr txBox="1">
            <a:spLocks/>
          </p:cNvSpPr>
          <p:nvPr/>
        </p:nvSpPr>
        <p:spPr>
          <a:xfrm>
            <a:off x="349623" y="2504171"/>
            <a:ext cx="4881283" cy="20543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lvl="2" indent="-342900" algn="just">
              <a:spcAft>
                <a:spcPts val="600"/>
              </a:spcAft>
            </a:pPr>
            <a:r>
              <a:rPr lang="en-US" sz="2600" b="1" dirty="0"/>
              <a:t>Pay the Difference in Cash</a:t>
            </a:r>
          </a:p>
          <a:p>
            <a:pPr marL="347472" lvl="2" indent="-342900" algn="just">
              <a:spcAft>
                <a:spcPts val="600"/>
              </a:spcAft>
            </a:pPr>
            <a:r>
              <a:rPr lang="en-US" sz="2600" b="1" dirty="0"/>
              <a:t>Cancel the Purchase Contract </a:t>
            </a:r>
          </a:p>
          <a:p>
            <a:pPr marL="347472" lvl="2" indent="-342900" algn="just">
              <a:spcAft>
                <a:spcPts val="600"/>
              </a:spcAft>
            </a:pPr>
            <a:r>
              <a:rPr lang="en-US" sz="2600" b="1" dirty="0"/>
              <a:t>Renegotiate the Terms of the Purchase</a:t>
            </a:r>
            <a:endParaRPr lang="en-US" sz="2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655" y="2504171"/>
            <a:ext cx="3183596" cy="211086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327552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Notice of Value</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17</a:t>
            </a:fld>
            <a:endParaRPr lang="en-US" sz="1800" dirty="0">
              <a:solidFill>
                <a:srgbClr val="FFFFFF"/>
              </a:solidFill>
            </a:endParaRPr>
          </a:p>
        </p:txBody>
      </p:sp>
      <p:sp>
        <p:nvSpPr>
          <p:cNvPr id="10" name="Content Placeholder 2"/>
          <p:cNvSpPr txBox="1">
            <a:spLocks/>
          </p:cNvSpPr>
          <p:nvPr/>
        </p:nvSpPr>
        <p:spPr>
          <a:xfrm>
            <a:off x="457201" y="1562100"/>
            <a:ext cx="5146645" cy="46514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lvl="2" indent="-342900" algn="just">
              <a:spcAft>
                <a:spcPts val="600"/>
              </a:spcAft>
            </a:pPr>
            <a:r>
              <a:rPr lang="en-US" sz="2000" dirty="0"/>
              <a:t>The Staff Appraiser Reviewer (SAR) who works for the lender and reviews the appraisal will issue the VA’s Notice of Value (NOV) which sets the actual value and actual required repairs for the property.  </a:t>
            </a:r>
          </a:p>
          <a:p>
            <a:pPr marL="347472" lvl="2" indent="-342900" algn="just">
              <a:spcAft>
                <a:spcPts val="600"/>
              </a:spcAft>
            </a:pPr>
            <a:r>
              <a:rPr lang="en-US" sz="2000" dirty="0"/>
              <a:t>The SARs can also change the repairs required.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13" y="2732184"/>
            <a:ext cx="2955138" cy="196650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50079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Minimum Property Requirements (MPRs)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18</a:t>
            </a:fld>
            <a:endParaRPr lang="en-US" sz="1800" dirty="0">
              <a:solidFill>
                <a:srgbClr val="FFFFFF"/>
              </a:solidFill>
            </a:endParaRPr>
          </a:p>
        </p:txBody>
      </p:sp>
      <p:sp>
        <p:nvSpPr>
          <p:cNvPr id="10" name="Content Placeholder 2"/>
          <p:cNvSpPr txBox="1">
            <a:spLocks/>
          </p:cNvSpPr>
          <p:nvPr/>
        </p:nvSpPr>
        <p:spPr>
          <a:xfrm>
            <a:off x="457201" y="1638122"/>
            <a:ext cx="8025787" cy="39263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lvl="2" indent="-342900">
              <a:spcAft>
                <a:spcPts val="600"/>
              </a:spcAft>
            </a:pPr>
            <a:r>
              <a:rPr lang="en-US" sz="2200" dirty="0"/>
              <a:t>VA appraisals go beyond conventional appraisals by incorporating a secondary function to ensure that homes meet the VA’s Minimum Property Requirements (MPRs).  Some MPRs are very precise, while others give appraisers room for interpretation.  </a:t>
            </a:r>
          </a:p>
          <a:p>
            <a:pPr marL="347472" lvl="2" indent="-342900">
              <a:spcAft>
                <a:spcPts val="600"/>
              </a:spcAft>
            </a:pPr>
            <a:r>
              <a:rPr lang="en-US" sz="2200" dirty="0"/>
              <a:t>In proposed or under construction cases, the MPRs help ensure that the property is constructed according to the applicable:</a:t>
            </a:r>
          </a:p>
          <a:p>
            <a:pPr marL="918972" lvl="3" indent="-457200">
              <a:spcAft>
                <a:spcPts val="600"/>
              </a:spcAft>
              <a:buFont typeface="+mj-lt"/>
              <a:buAutoNum type="arabicPeriod"/>
            </a:pPr>
            <a:r>
              <a:rPr lang="en-US" sz="2200" dirty="0"/>
              <a:t>Building code;</a:t>
            </a:r>
          </a:p>
          <a:p>
            <a:pPr marL="918972" lvl="3" indent="-457200">
              <a:spcAft>
                <a:spcPts val="600"/>
              </a:spcAft>
              <a:buFont typeface="+mj-lt"/>
              <a:buAutoNum type="arabicPeriod"/>
            </a:pPr>
            <a:r>
              <a:rPr lang="en-US" sz="2200" dirty="0"/>
              <a:t>Federal regulations; and</a:t>
            </a:r>
          </a:p>
          <a:p>
            <a:pPr marL="918972" lvl="3" indent="-457200">
              <a:spcAft>
                <a:spcPts val="600"/>
              </a:spcAft>
              <a:buFont typeface="+mj-lt"/>
              <a:buAutoNum type="arabicPeriod"/>
            </a:pPr>
            <a:r>
              <a:rPr lang="en-US" sz="2200" dirty="0"/>
              <a:t>HUD requirements.</a:t>
            </a:r>
          </a:p>
          <a:p>
            <a:pPr marL="347472" lvl="2" indent="-342900">
              <a:spcAft>
                <a:spcPts val="600"/>
              </a:spcAft>
            </a:pPr>
            <a:endParaRPr lang="en-US" sz="2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723798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Minimum Property Requirements (MPRs)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19</a:t>
            </a:fld>
            <a:endParaRPr lang="en-US" sz="1800" dirty="0">
              <a:solidFill>
                <a:srgbClr val="FFFFFF"/>
              </a:solidFill>
            </a:endParaRPr>
          </a:p>
        </p:txBody>
      </p:sp>
      <p:sp>
        <p:nvSpPr>
          <p:cNvPr id="10" name="Content Placeholder 2"/>
          <p:cNvSpPr txBox="1">
            <a:spLocks/>
          </p:cNvSpPr>
          <p:nvPr/>
        </p:nvSpPr>
        <p:spPr>
          <a:xfrm>
            <a:off x="457201" y="1638122"/>
            <a:ext cx="8025787" cy="40768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lvl="2" indent="0" algn="just">
              <a:spcAft>
                <a:spcPts val="600"/>
              </a:spcAft>
              <a:buNone/>
            </a:pPr>
            <a:r>
              <a:rPr lang="en-US" sz="2200" dirty="0"/>
              <a:t>In existing and new construction cases, the MPRs provide a basis for determining that the property is:</a:t>
            </a:r>
          </a:p>
          <a:p>
            <a:pPr marL="461772" lvl="2" indent="-457200" algn="just">
              <a:spcAft>
                <a:spcPts val="600"/>
              </a:spcAft>
              <a:buFont typeface="+mj-lt"/>
              <a:buAutoNum type="arabicPeriod"/>
            </a:pPr>
            <a:r>
              <a:rPr lang="en-US" sz="2200" dirty="0"/>
              <a:t>Safe, structurally sound and sanitary; and</a:t>
            </a:r>
          </a:p>
          <a:p>
            <a:pPr marL="461772" lvl="2" indent="-457200" algn="just">
              <a:spcAft>
                <a:spcPts val="600"/>
              </a:spcAft>
              <a:buFont typeface="+mj-lt"/>
              <a:buAutoNum type="arabicPeriod"/>
            </a:pPr>
            <a:r>
              <a:rPr lang="en-US" sz="2200" dirty="0"/>
              <a:t>Meets the standards considered acceptable in a permanent home in its locality.</a:t>
            </a:r>
          </a:p>
          <a:p>
            <a:pPr marL="4572" lvl="2" indent="0" algn="just">
              <a:spcAft>
                <a:spcPts val="600"/>
              </a:spcAft>
              <a:buNone/>
            </a:pPr>
            <a:r>
              <a:rPr lang="en-US" sz="2200" dirty="0"/>
              <a:t>If an appraiser notices a condition that would impact the safety, structural soundness, or sanitation of the home, he/she should make a note on the appraisal report and require an inspection with corrections as needed by a professional in that field with full disclosure to the veteran.</a:t>
            </a:r>
          </a:p>
          <a:p>
            <a:pPr marL="4572" lvl="2" indent="0">
              <a:spcAft>
                <a:spcPts val="600"/>
              </a:spcAft>
              <a:buNone/>
            </a:pPr>
            <a:endParaRPr lang="en-US" sz="2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386350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ln>
            <a:miter lim="800000"/>
            <a:headEnd/>
            <a:tailEnd/>
          </a:ln>
        </p:spPr>
        <p:txBody>
          <a:bodyPr/>
          <a:lstStyle/>
          <a:p>
            <a:fld id="{0242A10E-CAF2-47D3-B2F0-1E2D16F1E71C}" type="slidenum">
              <a:rPr lang="en-US" altLang="en-US" smtClean="0"/>
              <a:pPr/>
              <a:t>2</a:t>
            </a:fld>
            <a:endParaRPr lang="en-US" altLang="en-US"/>
          </a:p>
        </p:txBody>
      </p:sp>
      <p:sp>
        <p:nvSpPr>
          <p:cNvPr id="133122" name="Rectangle 2" descr="Newsprint"/>
          <p:cNvSpPr>
            <a:spLocks noChangeArrowheads="1"/>
          </p:cNvSpPr>
          <p:nvPr/>
        </p:nvSpPr>
        <p:spPr bwMode="auto">
          <a:xfrm>
            <a:off x="3886200" y="304800"/>
            <a:ext cx="5029200" cy="1600200"/>
          </a:xfrm>
          <a:prstGeom prst="rect">
            <a:avLst/>
          </a:prstGeom>
          <a:noFill/>
          <a:ln>
            <a:noFill/>
          </a:ln>
          <a:effectLst/>
        </p:spPr>
        <p:txBody>
          <a:bodyPr/>
          <a:lstStyle>
            <a:lvl1pPr>
              <a:defRPr sz="4400">
                <a:solidFill>
                  <a:schemeClr val="tx2"/>
                </a:solidFill>
                <a:effectLst>
                  <a:outerShdw blurRad="38100" dist="38100" dir="2700000" algn="tl">
                    <a:srgbClr val="000000"/>
                  </a:outerShdw>
                </a:effectLst>
                <a:latin typeface="Arial" panose="020B0604020202020204" pitchFamily="34" charset="0"/>
              </a:defRPr>
            </a:lvl1pPr>
            <a:lvl2pPr>
              <a:defRPr sz="4400">
                <a:solidFill>
                  <a:schemeClr val="tx2"/>
                </a:solidFill>
                <a:effectLst>
                  <a:outerShdw blurRad="38100" dist="38100" dir="2700000" algn="tl">
                    <a:srgbClr val="000000"/>
                  </a:outerShdw>
                </a:effectLst>
                <a:latin typeface="Arial" panose="020B0604020202020204" pitchFamily="34" charset="0"/>
              </a:defRPr>
            </a:lvl2pPr>
            <a:lvl3pPr>
              <a:defRPr sz="4400">
                <a:solidFill>
                  <a:schemeClr val="tx2"/>
                </a:solidFill>
                <a:effectLst>
                  <a:outerShdw blurRad="38100" dist="38100" dir="2700000" algn="tl">
                    <a:srgbClr val="000000"/>
                  </a:outerShdw>
                </a:effectLst>
                <a:latin typeface="Arial" panose="020B0604020202020204" pitchFamily="34" charset="0"/>
              </a:defRPr>
            </a:lvl3pPr>
            <a:lvl4pPr>
              <a:defRPr sz="4400">
                <a:solidFill>
                  <a:schemeClr val="tx2"/>
                </a:solidFill>
                <a:effectLst>
                  <a:outerShdw blurRad="38100" dist="38100" dir="2700000" algn="tl">
                    <a:srgbClr val="000000"/>
                  </a:outerShdw>
                </a:effectLst>
                <a:latin typeface="Arial" panose="020B0604020202020204" pitchFamily="34" charset="0"/>
              </a:defRPr>
            </a:lvl4pPr>
            <a:lvl5pP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ctr" eaLnBrk="1" hangingPunct="1">
              <a:lnSpc>
                <a:spcPct val="110000"/>
              </a:lnSpc>
              <a:defRPr/>
            </a:pPr>
            <a:endParaRPr lang="en-US" altLang="en-US" sz="4800" b="1">
              <a:solidFill>
                <a:schemeClr val="tx1"/>
              </a:solidFill>
            </a:endParaRPr>
          </a:p>
        </p:txBody>
      </p:sp>
      <p:sp>
        <p:nvSpPr>
          <p:cNvPr id="133123" name="Rectangle 3"/>
          <p:cNvSpPr>
            <a:spLocks noChangeArrowheads="1"/>
          </p:cNvSpPr>
          <p:nvPr/>
        </p:nvSpPr>
        <p:spPr bwMode="auto">
          <a:xfrm>
            <a:off x="1255579" y="447675"/>
            <a:ext cx="6788800" cy="876300"/>
          </a:xfrm>
          <a:prstGeom prst="rect">
            <a:avLst/>
          </a:prstGeom>
          <a:noFill/>
          <a:ln>
            <a:noFill/>
          </a:ln>
        </p:spPr>
        <p:txBody>
          <a:bodyPr/>
          <a:lstStyle>
            <a:lvl1pPr algn="l">
              <a:spcBef>
                <a:spcPct val="20000"/>
              </a:spcBef>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lgn="l">
              <a:spcBef>
                <a:spcPct val="20000"/>
              </a:spcBef>
              <a:buClr>
                <a:schemeClr val="tx1"/>
              </a:buClr>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lgn="l">
              <a:spcBef>
                <a:spcPct val="20000"/>
              </a:spcBef>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lgn="l">
              <a:spcBef>
                <a:spcPct val="20000"/>
              </a:spcBef>
              <a:buClr>
                <a:schemeClr val="tx2"/>
              </a:buClr>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lgn="l">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9pPr>
          </a:lstStyle>
          <a:p>
            <a:pPr algn="ctr" eaLnBrk="1" hangingPunct="1">
              <a:buFont typeface="Wingdings" panose="05000000000000000000" pitchFamily="2" charset="2"/>
              <a:buNone/>
              <a:defRPr/>
            </a:pPr>
            <a:r>
              <a:rPr lang="en-US" sz="4000" b="1" dirty="0">
                <a:solidFill>
                  <a:schemeClr val="bg1"/>
                </a:solidFill>
                <a:latin typeface="Trebuchet MS" pitchFamily="34" charset="0"/>
              </a:rPr>
              <a:t>Pledge of Allegiance</a:t>
            </a:r>
            <a:endParaRPr lang="en-US" sz="4800" dirty="0">
              <a:solidFill>
                <a:schemeClr val="bg1"/>
              </a:solidFill>
              <a:latin typeface="Trebuchet MS"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56" t="16015" r="3968" b="14587"/>
          <a:stretch/>
        </p:blipFill>
        <p:spPr>
          <a:xfrm>
            <a:off x="2124475" y="1905000"/>
            <a:ext cx="6594058" cy="4296580"/>
          </a:xfrm>
          <a:prstGeom prst="rect">
            <a:avLst/>
          </a:prstGeom>
        </p:spPr>
      </p:pic>
      <p:sp>
        <p:nvSpPr>
          <p:cNvPr id="3" name="Footer Placeholder 2"/>
          <p:cNvSpPr>
            <a:spLocks noGrp="1"/>
          </p:cNvSpPr>
          <p:nvPr>
            <p:ph type="ftr" sz="quarter" idx="11"/>
          </p:nvPr>
        </p:nvSpPr>
        <p:spPr>
          <a:xfrm>
            <a:off x="295275" y="6356350"/>
            <a:ext cx="3238500" cy="426255"/>
          </a:xfrm>
        </p:spPr>
        <p:txBody>
          <a:bodyPr/>
          <a:lstStyle/>
          <a:p>
            <a:r>
              <a:rPr lang="en-US" dirty="0"/>
              <a:t>VA Loan Education  - Appraisals</a:t>
            </a:r>
          </a:p>
        </p:txBody>
      </p:sp>
    </p:spTree>
    <p:extLst>
      <p:ext uri="{BB962C8B-B14F-4D97-AF65-F5344CB8AC3E}">
        <p14:creationId xmlns:p14="http://schemas.microsoft.com/office/powerpoint/2010/main" val="31814806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MPR Variations and Exemptions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20</a:t>
            </a:fld>
            <a:endParaRPr lang="en-US" sz="1800" dirty="0">
              <a:solidFill>
                <a:srgbClr val="FFFFFF"/>
              </a:solidFill>
            </a:endParaRPr>
          </a:p>
        </p:txBody>
      </p:sp>
      <p:sp>
        <p:nvSpPr>
          <p:cNvPr id="15" name="Content Placeholder 2"/>
          <p:cNvSpPr txBox="1">
            <a:spLocks/>
          </p:cNvSpPr>
          <p:nvPr/>
        </p:nvSpPr>
        <p:spPr>
          <a:xfrm>
            <a:off x="457201" y="1638122"/>
            <a:ext cx="8025787" cy="41237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lvl="2" indent="0" algn="just">
              <a:spcAft>
                <a:spcPts val="600"/>
              </a:spcAft>
              <a:buNone/>
            </a:pPr>
            <a:r>
              <a:rPr lang="en-US" sz="2000" dirty="0"/>
              <a:t>VA may agree to modify the MPRs where justified by certain conditions common to a particular geographic area or occurring on the site, or where such conditions make compliance impractical or impossible.</a:t>
            </a:r>
          </a:p>
          <a:p>
            <a:pPr marL="4572" lvl="2" indent="0" algn="just">
              <a:spcAft>
                <a:spcPts val="600"/>
              </a:spcAft>
              <a:buNone/>
            </a:pPr>
            <a:r>
              <a:rPr lang="en-US" sz="2000" dirty="0"/>
              <a:t>An MPR for existing construction can be waived by the VA field office if:</a:t>
            </a:r>
          </a:p>
          <a:p>
            <a:pPr marL="461772" lvl="2" indent="-457200" algn="just">
              <a:spcAft>
                <a:spcPts val="600"/>
              </a:spcAft>
              <a:buFont typeface="+mj-lt"/>
              <a:buAutoNum type="arabicPeriod"/>
            </a:pPr>
            <a:r>
              <a:rPr lang="en-US" sz="2000" dirty="0"/>
              <a:t>A veteran is under contract to purchase the property, and</a:t>
            </a:r>
          </a:p>
          <a:p>
            <a:pPr marL="461772" lvl="2" indent="-457200" algn="just">
              <a:spcAft>
                <a:spcPts val="600"/>
              </a:spcAft>
              <a:buFont typeface="+mj-lt"/>
              <a:buAutoNum type="arabicPeriod"/>
            </a:pPr>
            <a:r>
              <a:rPr lang="en-US" sz="2000" dirty="0"/>
              <a:t>The veteran and lender request the exemption in writing, and</a:t>
            </a:r>
          </a:p>
          <a:p>
            <a:pPr marL="461772" lvl="2" indent="-457200" algn="just">
              <a:spcAft>
                <a:spcPts val="600"/>
              </a:spcAft>
              <a:buFont typeface="+mj-lt"/>
              <a:buAutoNum type="arabicPeriod"/>
            </a:pPr>
            <a:r>
              <a:rPr lang="en-US" sz="2000" dirty="0"/>
              <a:t>The property is habitable from the standpoint of safety, structural soundness and sanitation, and</a:t>
            </a:r>
          </a:p>
          <a:p>
            <a:pPr marL="461772" lvl="2" indent="-457200" algn="just">
              <a:spcAft>
                <a:spcPts val="600"/>
              </a:spcAft>
              <a:buFont typeface="+mj-lt"/>
              <a:buAutoNum type="arabicPeriod"/>
            </a:pPr>
            <a:r>
              <a:rPr lang="en-US" sz="2000" dirty="0"/>
              <a:t>VA is satisfied that the nonconformity has been fully taken into account by way of depreciation in the VA valuation.</a:t>
            </a:r>
          </a:p>
          <a:p>
            <a:pPr marL="4572" lvl="2" indent="0">
              <a:spcAft>
                <a:spcPts val="600"/>
              </a:spcAft>
              <a:buNone/>
            </a:pP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018412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Basic MPRs that Impact VA Purchases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21</a:t>
            </a:fld>
            <a:endParaRPr lang="en-US" sz="1800" dirty="0">
              <a:solidFill>
                <a:srgbClr val="FFFFFF"/>
              </a:solidFill>
            </a:endParaRPr>
          </a:p>
        </p:txBody>
      </p:sp>
      <p:sp>
        <p:nvSpPr>
          <p:cNvPr id="15" name="Content Placeholder 2"/>
          <p:cNvSpPr txBox="1">
            <a:spLocks/>
          </p:cNvSpPr>
          <p:nvPr/>
        </p:nvSpPr>
        <p:spPr>
          <a:xfrm>
            <a:off x="457201" y="1517769"/>
            <a:ext cx="8025787" cy="41165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lvl="2" indent="-342900" algn="just">
              <a:spcBef>
                <a:spcPts val="0"/>
              </a:spcBef>
            </a:pPr>
            <a:r>
              <a:rPr lang="en-US" sz="2000" dirty="0"/>
              <a:t>Mechanical Systems </a:t>
            </a:r>
          </a:p>
          <a:p>
            <a:pPr marL="347472" lvl="2" indent="-342900" algn="just">
              <a:spcBef>
                <a:spcPts val="0"/>
              </a:spcBef>
            </a:pPr>
            <a:r>
              <a:rPr lang="en-US" sz="2000" dirty="0"/>
              <a:t>Heating </a:t>
            </a:r>
          </a:p>
          <a:p>
            <a:pPr marL="347472" lvl="2" indent="-342900" algn="just">
              <a:spcBef>
                <a:spcPts val="0"/>
              </a:spcBef>
            </a:pPr>
            <a:r>
              <a:rPr lang="en-US" sz="2000" dirty="0"/>
              <a:t>Electricity </a:t>
            </a:r>
          </a:p>
          <a:p>
            <a:pPr marL="347472" lvl="2" indent="-342900" algn="just">
              <a:spcBef>
                <a:spcPts val="0"/>
              </a:spcBef>
            </a:pPr>
            <a:r>
              <a:rPr lang="en-US" sz="2000" dirty="0"/>
              <a:t>Water Supply </a:t>
            </a:r>
          </a:p>
          <a:p>
            <a:pPr marL="347472" lvl="2" indent="-342900" algn="just">
              <a:spcBef>
                <a:spcPts val="0"/>
              </a:spcBef>
            </a:pPr>
            <a:r>
              <a:rPr lang="en-US" sz="2000" dirty="0"/>
              <a:t>Sanitary Facilities </a:t>
            </a:r>
          </a:p>
          <a:p>
            <a:pPr marL="347472" lvl="2" indent="-342900" algn="just">
              <a:spcBef>
                <a:spcPts val="0"/>
              </a:spcBef>
            </a:pPr>
            <a:r>
              <a:rPr lang="en-US" sz="2000" dirty="0"/>
              <a:t>Roof Covering </a:t>
            </a:r>
          </a:p>
          <a:p>
            <a:pPr marL="347472" lvl="2" indent="-342900" algn="just">
              <a:spcBef>
                <a:spcPts val="0"/>
              </a:spcBef>
            </a:pPr>
            <a:r>
              <a:rPr lang="en-US" sz="2000" dirty="0"/>
              <a:t>Crawl Space</a:t>
            </a:r>
          </a:p>
          <a:p>
            <a:pPr marL="347472" lvl="2" indent="-342900" algn="just">
              <a:spcBef>
                <a:spcPts val="0"/>
              </a:spcBef>
            </a:pPr>
            <a:r>
              <a:rPr lang="en-US" sz="2000" dirty="0"/>
              <a:t>Ventilation </a:t>
            </a:r>
          </a:p>
          <a:p>
            <a:pPr marL="347472" lvl="2" indent="-342900" algn="just">
              <a:spcBef>
                <a:spcPts val="0"/>
              </a:spcBef>
            </a:pPr>
            <a:r>
              <a:rPr lang="en-US" sz="2000" dirty="0"/>
              <a:t>Access </a:t>
            </a:r>
          </a:p>
          <a:p>
            <a:pPr marL="347472" lvl="2" indent="-342900" algn="just">
              <a:spcBef>
                <a:spcPts val="0"/>
              </a:spcBef>
            </a:pPr>
            <a:r>
              <a:rPr lang="en-US" sz="2000" dirty="0"/>
              <a:t>Drainage</a:t>
            </a:r>
          </a:p>
          <a:p>
            <a:pPr marL="347472" lvl="2" indent="-342900" algn="just">
              <a:spcBef>
                <a:spcPts val="0"/>
              </a:spcBef>
            </a:pPr>
            <a:r>
              <a:rPr lang="en-US" sz="2000" dirty="0"/>
              <a:t>Lead-Based Paint </a:t>
            </a:r>
          </a:p>
          <a:p>
            <a:pPr marL="347472" lvl="2" indent="-342900" algn="just">
              <a:spcBef>
                <a:spcPts val="0"/>
              </a:spcBef>
            </a:pPr>
            <a:r>
              <a:rPr lang="en-US" sz="2000" dirty="0"/>
              <a:t>Gas and Petroleum Pipelines or High Voltage Electric Transmission Lines </a:t>
            </a:r>
          </a:p>
          <a:p>
            <a:pPr marL="347472" lvl="2" indent="-342900" algn="just">
              <a:spcBef>
                <a:spcPts val="0"/>
              </a:spcBef>
            </a:pPr>
            <a:r>
              <a:rPr lang="en-US" sz="2000" dirty="0"/>
              <a:t>Private Roads </a:t>
            </a:r>
          </a:p>
          <a:p>
            <a:pPr marL="347472" lvl="2" indent="-342900" algn="just">
              <a:spcAft>
                <a:spcPts val="600"/>
              </a:spcAft>
            </a:pP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25921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Safe, Sound, and Sanitary</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22</a:t>
            </a:fld>
            <a:endParaRPr lang="en-US" sz="1800" dirty="0">
              <a:solidFill>
                <a:srgbClr val="FFFFFF"/>
              </a:solidFill>
            </a:endParaRPr>
          </a:p>
        </p:txBody>
      </p:sp>
      <p:sp>
        <p:nvSpPr>
          <p:cNvPr id="15" name="Content Placeholder 2"/>
          <p:cNvSpPr txBox="1">
            <a:spLocks/>
          </p:cNvSpPr>
          <p:nvPr/>
        </p:nvSpPr>
        <p:spPr>
          <a:xfrm>
            <a:off x="457201" y="1383773"/>
            <a:ext cx="5967983" cy="46146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lvl="2" indent="-342900" algn="just">
              <a:spcAft>
                <a:spcPts val="600"/>
              </a:spcAft>
            </a:pPr>
            <a:r>
              <a:rPr lang="en-US" b="1" dirty="0"/>
              <a:t>Safe - </a:t>
            </a:r>
            <a:r>
              <a:rPr lang="en-US" dirty="0"/>
              <a:t>Homes purchased with VA loans must be safe. Period. The VA appraiser will examine each part of the home for potential safety hazards.</a:t>
            </a:r>
          </a:p>
          <a:p>
            <a:pPr marL="347472" lvl="2" indent="-342900" algn="just">
              <a:spcAft>
                <a:spcPts val="600"/>
              </a:spcAft>
            </a:pPr>
            <a:r>
              <a:rPr lang="en-US" b="1" dirty="0"/>
              <a:t>Sound</a:t>
            </a:r>
            <a:r>
              <a:rPr lang="en-US" dirty="0"/>
              <a:t> - Structural integrity is yet another basic requirement for homes purchased with VA loans. VA appraisers will cautiously evaluate a home for structural weaknesses.</a:t>
            </a:r>
          </a:p>
          <a:p>
            <a:pPr marL="347472" lvl="2" indent="-342900" algn="just">
              <a:spcAft>
                <a:spcPts val="600"/>
              </a:spcAft>
            </a:pPr>
            <a:r>
              <a:rPr lang="en-US" b="1" dirty="0"/>
              <a:t>Sanitary</a:t>
            </a:r>
            <a:r>
              <a:rPr lang="en-US" dirty="0"/>
              <a:t> - A home also needs to meet rudimentary sanitation guidelines to garner final VA loan approval.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02" y="2413630"/>
            <a:ext cx="2143125" cy="21431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86131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Outside the Appraiser’s Scope</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23</a:t>
            </a:fld>
            <a:endParaRPr lang="en-US" sz="1800" dirty="0">
              <a:solidFill>
                <a:srgbClr val="FFFFFF"/>
              </a:solidFill>
            </a:endParaRPr>
          </a:p>
        </p:txBody>
      </p:sp>
      <p:sp>
        <p:nvSpPr>
          <p:cNvPr id="15" name="Content Placeholder 2"/>
          <p:cNvSpPr txBox="1">
            <a:spLocks/>
          </p:cNvSpPr>
          <p:nvPr/>
        </p:nvSpPr>
        <p:spPr>
          <a:xfrm>
            <a:off x="457200" y="1500604"/>
            <a:ext cx="8025787" cy="41687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lvl="2" indent="-342900" algn="just">
              <a:spcAft>
                <a:spcPts val="600"/>
              </a:spcAft>
            </a:pPr>
            <a:r>
              <a:rPr lang="en-US" sz="2000" dirty="0"/>
              <a:t>Whenever possible, the appraiser will note any condition that is outside of the requirements and specify a required fix to bring that element into compliance.  </a:t>
            </a:r>
          </a:p>
          <a:p>
            <a:pPr marL="347472" lvl="2" indent="-342900" algn="just">
              <a:spcAft>
                <a:spcPts val="600"/>
              </a:spcAft>
            </a:pPr>
            <a:r>
              <a:rPr lang="en-US" sz="2000" dirty="0"/>
              <a:t>However, there are specialty areas that are outside of the appraiser’s ability to judge; items such as mold, foundations, roof cracks, etc.  In those cases, the appraiser will typically note the concern and require a licensed contractor to make the assessment on whether the issue is truly unsafe, unsound, or unsanitary, and if any correction needs to be made.  </a:t>
            </a:r>
          </a:p>
          <a:p>
            <a:pPr marL="347472" lvl="2" indent="-342900" algn="just">
              <a:spcAft>
                <a:spcPts val="600"/>
              </a:spcAft>
            </a:pPr>
            <a:r>
              <a:rPr lang="en-US" sz="2000" dirty="0"/>
              <a:t>In those cases, a letter from the contractor will normally be required saying that element is safe/sound/sanitary via a letter from the appraiser.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44721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Permitted vs. Non-Permitted Additions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24</a:t>
            </a:fld>
            <a:endParaRPr lang="en-US" sz="1800" dirty="0">
              <a:solidFill>
                <a:srgbClr val="FFFFFF"/>
              </a:solidFill>
            </a:endParaRPr>
          </a:p>
        </p:txBody>
      </p:sp>
      <p:sp>
        <p:nvSpPr>
          <p:cNvPr id="15" name="Content Placeholder 2"/>
          <p:cNvSpPr txBox="1">
            <a:spLocks/>
          </p:cNvSpPr>
          <p:nvPr/>
        </p:nvSpPr>
        <p:spPr>
          <a:xfrm>
            <a:off x="375696" y="1989905"/>
            <a:ext cx="5659344" cy="2813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lvl="2" indent="0" algn="just">
              <a:spcAft>
                <a:spcPts val="600"/>
              </a:spcAft>
              <a:buNone/>
            </a:pPr>
            <a:r>
              <a:rPr lang="en-US" sz="2200" dirty="0"/>
              <a:t>The VA does not have a guideline on permitted versus non-permitted additions.  However, the Uniform Standards of Professional Appraisal Practices (USPAP) guidelines that all appraisers follow for all loan types do address this issue.  </a:t>
            </a:r>
          </a:p>
          <a:p>
            <a:pPr marL="347472" lvl="2" indent="-342900" algn="just">
              <a:spcAft>
                <a:spcPts val="600"/>
              </a:spcAft>
            </a:pPr>
            <a:r>
              <a:rPr lang="en-US" sz="2200" dirty="0"/>
              <a:t>The heart of this issue is the real value of the collateral the bank is loaning 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725" r="14549"/>
          <a:stretch/>
        </p:blipFill>
        <p:spPr>
          <a:xfrm>
            <a:off x="6343219" y="2104822"/>
            <a:ext cx="2316480" cy="22215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94544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Questions and Answers</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25</a:t>
            </a:fld>
            <a:endParaRPr lang="en-US" sz="1800"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333" y="1926336"/>
            <a:ext cx="3091334" cy="38641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318750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MCj04413320000[1]"/>
          <p:cNvPicPr>
            <a:picLocks noChangeAspect="1" noChangeArrowheads="1"/>
          </p:cNvPicPr>
          <p:nvPr/>
        </p:nvPicPr>
        <p:blipFill rotWithShape="1">
          <a:blip r:embed="rId3" cstate="print"/>
          <a:srcRect l="16809" r="22194"/>
          <a:stretch/>
        </p:blipFill>
        <p:spPr bwMode="auto">
          <a:xfrm>
            <a:off x="3183311" y="1680988"/>
            <a:ext cx="2656354" cy="4354862"/>
          </a:xfrm>
          <a:prstGeom prst="rect">
            <a:avLst/>
          </a:prstGeom>
          <a:noFill/>
          <a:ln w="9525">
            <a:noFill/>
            <a:miter lim="800000"/>
            <a:headEnd/>
            <a:tailEnd/>
          </a:ln>
        </p:spPr>
      </p:pic>
      <p:sp>
        <p:nvSpPr>
          <p:cNvPr id="15"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Please Shut Off All Cell Phones</a:t>
            </a:r>
          </a:p>
        </p:txBody>
      </p:sp>
      <p:sp>
        <p:nvSpPr>
          <p:cNvPr id="16" name="Slide Number Placeholder 4"/>
          <p:cNvSpPr>
            <a:spLocks noGrp="1"/>
          </p:cNvSpPr>
          <p:nvPr>
            <p:ph type="sldNum" sz="quarter" idx="12"/>
          </p:nvPr>
        </p:nvSpPr>
        <p:spPr>
          <a:xfrm>
            <a:off x="3539066" y="6338363"/>
            <a:ext cx="2133600" cy="365125"/>
          </a:xfrm>
        </p:spPr>
        <p:txBody>
          <a:bodyPr/>
          <a:lstStyle/>
          <a:p>
            <a:pPr algn="ctr"/>
            <a:r>
              <a:rPr lang="en-US" sz="1800" dirty="0">
                <a:solidFill>
                  <a:srgbClr val="FFFFFF"/>
                </a:solidFill>
              </a:rPr>
              <a:t>3</a:t>
            </a:r>
          </a:p>
        </p:txBody>
      </p:sp>
      <p:sp>
        <p:nvSpPr>
          <p:cNvPr id="19" name="Footer Placeholder 3"/>
          <p:cNvSpPr>
            <a:spLocks noGrp="1"/>
          </p:cNvSpPr>
          <p:nvPr>
            <p:ph type="ftr" sz="quarter" idx="11"/>
          </p:nvPr>
        </p:nvSpPr>
        <p:spPr>
          <a:xfrm>
            <a:off x="457199" y="6339417"/>
            <a:ext cx="3182645" cy="365125"/>
          </a:xfrm>
        </p:spPr>
        <p:txBody>
          <a:bodyPr/>
          <a:lstStyle/>
          <a:p>
            <a:pPr algn="l"/>
            <a:r>
              <a:rPr lang="en-US" sz="1800" dirty="0">
                <a:solidFill>
                  <a:schemeClr val="bg1"/>
                </a:solidFill>
              </a:rPr>
              <a:t>VA Loan Education - Appraisals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17880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Disclaimer</a:t>
            </a:r>
          </a:p>
        </p:txBody>
      </p:sp>
      <p:sp>
        <p:nvSpPr>
          <p:cNvPr id="16" name="Slide Number Placeholder 4"/>
          <p:cNvSpPr>
            <a:spLocks noGrp="1"/>
          </p:cNvSpPr>
          <p:nvPr>
            <p:ph type="sldNum" sz="quarter" idx="12"/>
          </p:nvPr>
        </p:nvSpPr>
        <p:spPr>
          <a:xfrm>
            <a:off x="3539066" y="6338363"/>
            <a:ext cx="2133600" cy="365125"/>
          </a:xfrm>
        </p:spPr>
        <p:txBody>
          <a:bodyPr/>
          <a:lstStyle/>
          <a:p>
            <a:pPr algn="ctr"/>
            <a:r>
              <a:rPr lang="en-US" dirty="0"/>
              <a:t>4</a:t>
            </a:r>
            <a:endParaRPr lang="en-US" sz="1800" dirty="0">
              <a:solidFill>
                <a:srgbClr val="FFFFFF"/>
              </a:solidFill>
            </a:endParaRPr>
          </a:p>
        </p:txBody>
      </p:sp>
      <p:sp>
        <p:nvSpPr>
          <p:cNvPr id="19" name="Footer Placeholder 3"/>
          <p:cNvSpPr>
            <a:spLocks noGrp="1"/>
          </p:cNvSpPr>
          <p:nvPr>
            <p:ph type="ftr" sz="quarter" idx="11"/>
          </p:nvPr>
        </p:nvSpPr>
        <p:spPr>
          <a:xfrm>
            <a:off x="457199" y="6339417"/>
            <a:ext cx="3164889" cy="365125"/>
          </a:xfrm>
        </p:spPr>
        <p:txBody>
          <a:bodyPr/>
          <a:lstStyle/>
          <a:p>
            <a:pPr algn="l"/>
            <a:r>
              <a:rPr lang="en-US" sz="1800" dirty="0">
                <a:solidFill>
                  <a:schemeClr val="bg1"/>
                </a:solidFill>
              </a:rPr>
              <a:t>VA Loan Education - Appraisals</a:t>
            </a:r>
          </a:p>
        </p:txBody>
      </p:sp>
      <p:sp>
        <p:nvSpPr>
          <p:cNvPr id="2" name="Rectangle 1"/>
          <p:cNvSpPr/>
          <p:nvPr/>
        </p:nvSpPr>
        <p:spPr>
          <a:xfrm>
            <a:off x="444143" y="1516336"/>
            <a:ext cx="8235108" cy="4029565"/>
          </a:xfrm>
          <a:prstGeom prst="rect">
            <a:avLst/>
          </a:prstGeom>
        </p:spPr>
        <p:txBody>
          <a:bodyPr wrap="square">
            <a:spAutoFit/>
          </a:bodyPr>
          <a:lstStyle/>
          <a:p>
            <a:pPr algn="just">
              <a:lnSpc>
                <a:spcPct val="107000"/>
              </a:lnSpc>
            </a:pPr>
            <a:r>
              <a:rPr lang="en-US" sz="20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The information presented in this course may include facts, views, or opinions of individuals or organizations not affiliated with VAREP.  VAREP does not endorse, guarantee, or warrant the accuracy, completeness, or timeliness of these facts, views, or opinions. VAREP specifically disclaims any and all liability for any claims or damages that may result from facts, views, or opinions of individuals or organizations not affiliated with VAREP.  Additionally, some information in this course are VAREP’s opinions, views and recommendations.  VAREP encourages members to seek clarification with local, state and federal real estate law with appropriate experts and will not be liable for any of our opinions, views and recommendations.  Our intent is to share our experience, however, it is up to the real estate practioner to seek legal advice for all real estate related matter.</a:t>
            </a:r>
            <a:endParaRPr lang="en-US" sz="2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421323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753" y="1796807"/>
            <a:ext cx="7766225" cy="3498330"/>
          </a:xfrm>
          <a:prstGeom prst="rect">
            <a:avLst/>
          </a:prstGeom>
        </p:spPr>
        <p:txBody>
          <a:bodyPr wrap="square">
            <a:spAutoFit/>
          </a:bodyPr>
          <a:lstStyle/>
          <a:p>
            <a:pPr>
              <a:lnSpc>
                <a:spcPct val="107000"/>
              </a:lnSpc>
              <a:spcAft>
                <a:spcPts val="1000"/>
              </a:spcAft>
            </a:pPr>
            <a:r>
              <a:rPr lang="en-US" sz="26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The USA Homeownership Foundation, Inc. DBA Veterans Association of Real Estate Professionals (VAREP), is a non-profit 501(c)(3) dedicated to increasing sustainable homeownership, financial-literacy education, VA loan awareness, and economic opportunity for the active-military and veteran communities. VAREP and its members represent and work within all sectors of the real estate, housing, and financial-services industries.</a:t>
            </a:r>
          </a:p>
        </p:txBody>
      </p:sp>
      <p:sp>
        <p:nvSpPr>
          <p:cNvPr id="5" name="Title 1"/>
          <p:cNvSpPr>
            <a:spLocks noGrp="1"/>
          </p:cNvSpPr>
          <p:nvPr>
            <p:ph type="title"/>
          </p:nvPr>
        </p:nvSpPr>
        <p:spPr>
          <a:xfrm>
            <a:off x="457200" y="240772"/>
            <a:ext cx="8974667" cy="1143000"/>
          </a:xfrm>
        </p:spPr>
        <p:txBody>
          <a:bodyPr>
            <a:normAutofit/>
          </a:bodyPr>
          <a:lstStyle/>
          <a:p>
            <a:pPr algn="l"/>
            <a:r>
              <a:rPr lang="en-US" dirty="0">
                <a:solidFill>
                  <a:srgbClr val="FFFFFF"/>
                </a:solidFill>
                <a:latin typeface="+mn-lt"/>
              </a:rPr>
              <a:t>Who is VAREP?</a:t>
            </a:r>
            <a:endParaRPr lang="en-US" sz="3000" dirty="0">
              <a:solidFill>
                <a:srgbClr val="FFFFFF"/>
              </a:solidFill>
              <a:latin typeface="+mn-lt"/>
            </a:endParaRPr>
          </a:p>
        </p:txBody>
      </p:sp>
      <p:sp>
        <p:nvSpPr>
          <p:cNvPr id="6" name="Slide Number Placeholder 4"/>
          <p:cNvSpPr>
            <a:spLocks noGrp="1"/>
          </p:cNvSpPr>
          <p:nvPr>
            <p:ph type="sldNum" sz="quarter" idx="12"/>
          </p:nvPr>
        </p:nvSpPr>
        <p:spPr>
          <a:xfrm>
            <a:off x="3539066" y="6338363"/>
            <a:ext cx="2133600" cy="365125"/>
          </a:xfrm>
        </p:spPr>
        <p:txBody>
          <a:bodyPr/>
          <a:lstStyle/>
          <a:p>
            <a:pPr algn="ctr"/>
            <a:r>
              <a:rPr lang="en-US" dirty="0"/>
              <a:t>5</a:t>
            </a:r>
            <a:endParaRPr lang="en-US" sz="1800" dirty="0">
              <a:solidFill>
                <a:srgbClr val="FFFFFF"/>
              </a:solidFill>
            </a:endParaRPr>
          </a:p>
        </p:txBody>
      </p:sp>
      <p:sp>
        <p:nvSpPr>
          <p:cNvPr id="8" name="Footer Placeholder 3"/>
          <p:cNvSpPr>
            <a:spLocks noGrp="1"/>
          </p:cNvSpPr>
          <p:nvPr>
            <p:ph type="ftr" sz="quarter" idx="11"/>
          </p:nvPr>
        </p:nvSpPr>
        <p:spPr>
          <a:xfrm>
            <a:off x="457199" y="6339417"/>
            <a:ext cx="3288535" cy="365125"/>
          </a:xfrm>
        </p:spPr>
        <p:txBody>
          <a:bodyPr/>
          <a:lstStyle/>
          <a:p>
            <a:pPr algn="l"/>
            <a:r>
              <a:rPr lang="en-US"/>
              <a:t>VA Loan Education - Appraisals</a:t>
            </a:r>
            <a:endParaRPr lang="en-US" sz="18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85664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1028"/>
            <a:ext cx="8039864" cy="2888548"/>
          </a:xfrm>
        </p:spPr>
        <p:txBody>
          <a:bodyPr>
            <a:noAutofit/>
          </a:bodyPr>
          <a:lstStyle/>
          <a:p>
            <a:pPr marL="0" indent="0">
              <a:buNone/>
            </a:pPr>
            <a:r>
              <a:rPr lang="en-US" sz="2700" b="1" dirty="0"/>
              <a:t>Learning Objectives</a:t>
            </a:r>
          </a:p>
          <a:p>
            <a:r>
              <a:rPr lang="en-US" sz="2700" dirty="0"/>
              <a:t>Define appraisal issues and what the VA appraiser is really looking for.</a:t>
            </a:r>
          </a:p>
          <a:p>
            <a:r>
              <a:rPr lang="en-US" sz="2700" dirty="0"/>
              <a:t>Understanding the VA’s Minimum Property Requirements and be able to explain them.</a:t>
            </a:r>
          </a:p>
          <a:p>
            <a:pPr marL="0" indent="0">
              <a:buNone/>
            </a:pPr>
            <a:endParaRPr lang="en-US" sz="2700" dirty="0"/>
          </a:p>
        </p:txBody>
      </p:sp>
      <p:sp>
        <p:nvSpPr>
          <p:cNvPr id="4" name="Footer Placeholder 3"/>
          <p:cNvSpPr>
            <a:spLocks noGrp="1"/>
          </p:cNvSpPr>
          <p:nvPr>
            <p:ph type="ftr" sz="quarter" idx="11"/>
          </p:nvPr>
        </p:nvSpPr>
        <p:spPr>
          <a:xfrm>
            <a:off x="457200" y="6339417"/>
            <a:ext cx="3262544"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6</a:t>
            </a:fld>
            <a:endParaRPr lang="en-US" sz="1800" dirty="0">
              <a:solidFill>
                <a:srgbClr val="FFFFFF"/>
              </a:solidFill>
            </a:endParaRPr>
          </a:p>
        </p:txBody>
      </p:sp>
      <p:sp>
        <p:nvSpPr>
          <p:cNvPr id="10" name="Title 1"/>
          <p:cNvSpPr>
            <a:spLocks noGrp="1"/>
          </p:cNvSpPr>
          <p:nvPr>
            <p:ph type="title"/>
          </p:nvPr>
        </p:nvSpPr>
        <p:spPr>
          <a:xfrm>
            <a:off x="457200" y="240772"/>
            <a:ext cx="8974667" cy="1143000"/>
          </a:xfrm>
        </p:spPr>
        <p:txBody>
          <a:bodyPr>
            <a:normAutofit/>
          </a:bodyPr>
          <a:lstStyle/>
          <a:p>
            <a:pPr algn="l"/>
            <a:r>
              <a:rPr lang="en-US" dirty="0">
                <a:solidFill>
                  <a:srgbClr val="FFFFFF"/>
                </a:solidFill>
                <a:latin typeface="+mn-lt"/>
              </a:rPr>
              <a:t>VA Appraisals and MPRs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217393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VA </a:t>
            </a:r>
            <a:r>
              <a:rPr lang="en-US" dirty="0">
                <a:solidFill>
                  <a:srgbClr val="FFFFFF"/>
                </a:solidFill>
                <a:latin typeface="+mn-lt"/>
              </a:rPr>
              <a:t>Appraisals</a:t>
            </a:r>
            <a:endParaRPr lang="en-US" sz="3000" dirty="0">
              <a:solidFill>
                <a:srgbClr val="FFFFFF"/>
              </a:solidFill>
              <a:latin typeface="+mn-lt"/>
            </a:endParaRP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7</a:t>
            </a:fld>
            <a:endParaRPr lang="en-US" sz="1800" dirty="0">
              <a:solidFill>
                <a:srgbClr val="FFFFFF"/>
              </a:solidFill>
            </a:endParaRPr>
          </a:p>
        </p:txBody>
      </p:sp>
      <p:sp>
        <p:nvSpPr>
          <p:cNvPr id="10" name="Content Placeholder 2"/>
          <p:cNvSpPr txBox="1">
            <a:spLocks/>
          </p:cNvSpPr>
          <p:nvPr/>
        </p:nvSpPr>
        <p:spPr>
          <a:xfrm>
            <a:off x="441593" y="1552575"/>
            <a:ext cx="5822414" cy="38576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600"/>
              </a:spcAft>
              <a:buNone/>
            </a:pPr>
            <a:r>
              <a:rPr lang="en-US" sz="2700" dirty="0"/>
              <a:t>For VA loan guaranty purposes, the “reasonable value” of a property is that figure which represents the amount a reputable and qualified appraiser, unaffected by personal interest, bias, or prejudice, would recommend to a prospective purchaser as a proper price or cost in the light of prevailing conditions.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938" y="2294713"/>
            <a:ext cx="2365266" cy="266792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42792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“Reasonable Value” vs. </a:t>
            </a:r>
            <a:r>
              <a:rPr lang="en-US" dirty="0">
                <a:solidFill>
                  <a:srgbClr val="FFFFFF"/>
                </a:solidFill>
                <a:latin typeface="+mn-lt"/>
              </a:rPr>
              <a:t>“Market Value”</a:t>
            </a:r>
            <a:endParaRPr lang="en-US" sz="3000" dirty="0">
              <a:solidFill>
                <a:srgbClr val="FFFFFF"/>
              </a:solidFill>
              <a:latin typeface="+mn-lt"/>
            </a:endParaRPr>
          </a:p>
        </p:txBody>
      </p:sp>
      <p:sp>
        <p:nvSpPr>
          <p:cNvPr id="4" name="Footer Placeholder 3"/>
          <p:cNvSpPr>
            <a:spLocks noGrp="1"/>
          </p:cNvSpPr>
          <p:nvPr>
            <p:ph type="ftr" sz="quarter" idx="11"/>
          </p:nvPr>
        </p:nvSpPr>
        <p:spPr>
          <a:xfrm>
            <a:off x="457199" y="6339417"/>
            <a:ext cx="3235911"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8</a:t>
            </a:fld>
            <a:endParaRPr lang="en-US" sz="1800" dirty="0">
              <a:solidFill>
                <a:srgbClr val="FFFFFF"/>
              </a:solidFill>
            </a:endParaRPr>
          </a:p>
        </p:txBody>
      </p:sp>
      <p:sp>
        <p:nvSpPr>
          <p:cNvPr id="10" name="Content Placeholder 2"/>
          <p:cNvSpPr txBox="1">
            <a:spLocks/>
          </p:cNvSpPr>
          <p:nvPr/>
        </p:nvSpPr>
        <p:spPr>
          <a:xfrm>
            <a:off x="379979" y="1424498"/>
            <a:ext cx="8451773" cy="13380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200" dirty="0"/>
              <a:t>VA considers reasonable value and market value to be synonymous.  </a:t>
            </a:r>
          </a:p>
          <a:p>
            <a:pPr algn="just"/>
            <a:r>
              <a:rPr lang="en-US" sz="2200" dirty="0"/>
              <a:t>VA’s definition of market value is consistent with that used by Fannie Mae, Freddie Mac and major appraisal organizations</a:t>
            </a:r>
          </a:p>
        </p:txBody>
      </p:sp>
      <p:grpSp>
        <p:nvGrpSpPr>
          <p:cNvPr id="11" name="Group 10"/>
          <p:cNvGrpSpPr/>
          <p:nvPr/>
        </p:nvGrpSpPr>
        <p:grpSpPr>
          <a:xfrm>
            <a:off x="376510" y="3048945"/>
            <a:ext cx="8229608" cy="2518138"/>
            <a:chOff x="498292" y="814120"/>
            <a:chExt cx="8229608" cy="2518138"/>
          </a:xfrm>
        </p:grpSpPr>
        <p:sp>
          <p:nvSpPr>
            <p:cNvPr id="12" name="Rounded Rectangle 11"/>
            <p:cNvSpPr/>
            <p:nvPr/>
          </p:nvSpPr>
          <p:spPr>
            <a:xfrm>
              <a:off x="763425" y="814120"/>
              <a:ext cx="7964475" cy="25181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Box 216"/>
            <p:cNvSpPr txBox="1"/>
            <p:nvPr/>
          </p:nvSpPr>
          <p:spPr>
            <a:xfrm>
              <a:off x="1029846" y="1016267"/>
              <a:ext cx="7591562" cy="2208414"/>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b="1" dirty="0">
                  <a:solidFill>
                    <a:schemeClr val="bg1"/>
                  </a:solidFill>
                  <a:ea typeface="Calibri" panose="020F0502020204030204" pitchFamily="34" charset="0"/>
                  <a:cs typeface="Times New Roman" panose="02020603050405020304" pitchFamily="18" charset="0"/>
                </a:rPr>
                <a:t>Tip: The VA appraisal should be initiated at the beginning of the mortgage process to allow the appraiser enough time to complete the appraisal. VA Loan appraisers are assigned arbitrarily to a mortgage loan to avoid any conflict of interests on the property. As a result, a specific appraiser cannot be requested. All VA appraisers go through a rigorous training process to ensure that the borrower received a fair and accurate appraisal. Lenders cannot order an appraisal without a fully executed purchase contract.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92" y="1854036"/>
              <a:ext cx="453218" cy="814772"/>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41943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72"/>
            <a:ext cx="8974667" cy="1143000"/>
          </a:xfrm>
        </p:spPr>
        <p:txBody>
          <a:bodyPr>
            <a:normAutofit/>
          </a:bodyPr>
          <a:lstStyle/>
          <a:p>
            <a:pPr algn="l"/>
            <a:r>
              <a:rPr lang="en-US" sz="3000" dirty="0">
                <a:solidFill>
                  <a:srgbClr val="FFFFFF"/>
                </a:solidFill>
                <a:latin typeface="+mn-lt"/>
              </a:rPr>
              <a:t>Types of Properties Eligible for Appraisal</a:t>
            </a:r>
          </a:p>
        </p:txBody>
      </p:sp>
      <p:sp>
        <p:nvSpPr>
          <p:cNvPr id="4" name="Footer Placeholder 3"/>
          <p:cNvSpPr>
            <a:spLocks noGrp="1"/>
          </p:cNvSpPr>
          <p:nvPr>
            <p:ph type="ftr" sz="quarter" idx="11"/>
          </p:nvPr>
        </p:nvSpPr>
        <p:spPr>
          <a:xfrm>
            <a:off x="457200" y="6339417"/>
            <a:ext cx="3081866" cy="365125"/>
          </a:xfrm>
        </p:spPr>
        <p:txBody>
          <a:bodyPr/>
          <a:lstStyle/>
          <a:p>
            <a:pPr algn="l"/>
            <a:r>
              <a:rPr lang="en-US" sz="1800" dirty="0">
                <a:solidFill>
                  <a:schemeClr val="bg1"/>
                </a:solidFill>
              </a:rPr>
              <a:t>VA Loan Education - Appraisals</a:t>
            </a:r>
          </a:p>
        </p:txBody>
      </p:sp>
      <p:sp>
        <p:nvSpPr>
          <p:cNvPr id="5" name="Slide Number Placeholder 4"/>
          <p:cNvSpPr>
            <a:spLocks noGrp="1"/>
          </p:cNvSpPr>
          <p:nvPr>
            <p:ph type="sldNum" sz="quarter" idx="12"/>
          </p:nvPr>
        </p:nvSpPr>
        <p:spPr>
          <a:xfrm>
            <a:off x="3539066" y="6338363"/>
            <a:ext cx="2133600" cy="365125"/>
          </a:xfrm>
        </p:spPr>
        <p:txBody>
          <a:bodyPr/>
          <a:lstStyle/>
          <a:p>
            <a:pPr algn="ctr"/>
            <a:fld id="{2066355A-084C-D24E-9AD2-7E4FC41EA627}" type="slidenum">
              <a:rPr lang="en-US" sz="1800" smtClean="0">
                <a:solidFill>
                  <a:srgbClr val="FFFFFF"/>
                </a:solidFill>
              </a:rPr>
              <a:pPr algn="ctr"/>
              <a:t>9</a:t>
            </a:fld>
            <a:endParaRPr lang="en-US" sz="1800" dirty="0">
              <a:solidFill>
                <a:srgbClr val="FFFFFF"/>
              </a:solidFill>
            </a:endParaRPr>
          </a:p>
        </p:txBody>
      </p:sp>
      <p:sp>
        <p:nvSpPr>
          <p:cNvPr id="10" name="Content Placeholder 2"/>
          <p:cNvSpPr txBox="1">
            <a:spLocks/>
          </p:cNvSpPr>
          <p:nvPr/>
        </p:nvSpPr>
        <p:spPr>
          <a:xfrm>
            <a:off x="405788" y="1604299"/>
            <a:ext cx="5664506" cy="11389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Existing Construction</a:t>
            </a:r>
          </a:p>
          <a:p>
            <a:r>
              <a:rPr lang="en-US" sz="2000" dirty="0"/>
              <a:t>New Construction</a:t>
            </a:r>
          </a:p>
          <a:p>
            <a:r>
              <a:rPr lang="en-US" sz="2000" dirty="0"/>
              <a:t>Proposed or Under Construction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601" y="2659863"/>
            <a:ext cx="3561826" cy="1780912"/>
          </a:xfrm>
          <a:prstGeom prst="rect">
            <a:avLst/>
          </a:prstGeom>
        </p:spPr>
      </p:pic>
      <p:sp>
        <p:nvSpPr>
          <p:cNvPr id="11" name="Content Placeholder 2"/>
          <p:cNvSpPr txBox="1">
            <a:spLocks/>
          </p:cNvSpPr>
          <p:nvPr/>
        </p:nvSpPr>
        <p:spPr>
          <a:xfrm>
            <a:off x="405788" y="2659863"/>
            <a:ext cx="4343503" cy="33112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Manufactured Home Classified as Real Estate</a:t>
            </a:r>
          </a:p>
          <a:p>
            <a:r>
              <a:rPr lang="en-US" sz="2000" dirty="0"/>
              <a:t>Other Manufactured Homes</a:t>
            </a:r>
          </a:p>
          <a:p>
            <a:r>
              <a:rPr lang="en-US" sz="2000" dirty="0"/>
              <a:t>Property to be Altered/Improved/Repaired</a:t>
            </a:r>
          </a:p>
          <a:p>
            <a:r>
              <a:rPr lang="en-US" sz="2000" dirty="0"/>
              <a:t>Security for Existing VA Loan</a:t>
            </a:r>
          </a:p>
          <a:p>
            <a:r>
              <a:rPr lang="en-US" sz="2000" dirty="0"/>
              <a:t>Refinancing</a:t>
            </a:r>
          </a:p>
          <a:p>
            <a:r>
              <a:rPr lang="en-US" sz="2000" dirty="0"/>
              <a:t>Partial Release of Security</a:t>
            </a:r>
          </a:p>
          <a:p>
            <a:r>
              <a:rPr lang="en-US" sz="2000" dirty="0"/>
              <a:t>Foreclosure</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10" y="5542989"/>
            <a:ext cx="712122" cy="795374"/>
          </a:xfrm>
          <a:prstGeom prst="rect">
            <a:avLst/>
          </a:prstGeom>
        </p:spPr>
      </p:pic>
    </p:spTree>
    <p:extLst>
      <p:ext uri="{BB962C8B-B14F-4D97-AF65-F5344CB8AC3E}">
        <p14:creationId xmlns:p14="http://schemas.microsoft.com/office/powerpoint/2010/main" val="1800682896"/>
      </p:ext>
    </p:extLst>
  </p:cSld>
  <p:clrMapOvr>
    <a:masterClrMapping/>
  </p:clrMapOvr>
</p:sld>
</file>

<file path=ppt/theme/theme1.xml><?xml version="1.0" encoding="utf-8"?>
<a:theme xmlns:a="http://schemas.openxmlformats.org/drawingml/2006/main" name="Office Theme">
  <a:themeElements>
    <a:clrScheme name="MVHC Color Scheme">
      <a:dk1>
        <a:sysClr val="windowText" lastClr="000000"/>
      </a:dk1>
      <a:lt1>
        <a:sysClr val="window" lastClr="FFFFFF"/>
      </a:lt1>
      <a:dk2>
        <a:srgbClr val="000000"/>
      </a:dk2>
      <a:lt2>
        <a:srgbClr val="F8F8F8"/>
      </a:lt2>
      <a:accent1>
        <a:srgbClr val="FF0000"/>
      </a:accent1>
      <a:accent2>
        <a:srgbClr val="FF0000"/>
      </a:accent2>
      <a:accent3>
        <a:srgbClr val="969696"/>
      </a:accent3>
      <a:accent4>
        <a:srgbClr val="808080"/>
      </a:accent4>
      <a:accent5>
        <a:srgbClr val="5F5F5F"/>
      </a:accent5>
      <a:accent6>
        <a:srgbClr val="000080"/>
      </a:accent6>
      <a:hlink>
        <a:srgbClr val="FF0000"/>
      </a:hlink>
      <a:folHlink>
        <a:srgbClr val="FF000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sharepoint/v3/fields"/>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6139</TotalTime>
  <Words>2216</Words>
  <Application>Microsoft Office PowerPoint</Application>
  <PresentationFormat>On-screen Show (4:3)</PresentationFormat>
  <Paragraphs>226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Courier New</vt:lpstr>
      <vt:lpstr>Trebuchet MS</vt:lpstr>
      <vt:lpstr>Wingdings</vt:lpstr>
      <vt:lpstr>Office Theme</vt:lpstr>
      <vt:lpstr>PowerPoint Presentation</vt:lpstr>
      <vt:lpstr>PowerPoint Presentation</vt:lpstr>
      <vt:lpstr>Please Shut Off All Cell Phones</vt:lpstr>
      <vt:lpstr>Disclaimer</vt:lpstr>
      <vt:lpstr>Who is VAREP?</vt:lpstr>
      <vt:lpstr>VA Appraisals and MPRs</vt:lpstr>
      <vt:lpstr>VA Appraisals</vt:lpstr>
      <vt:lpstr>“Reasonable Value” vs. “Market Value”</vt:lpstr>
      <vt:lpstr>Types of Properties Eligible for Appraisal</vt:lpstr>
      <vt:lpstr>Properties Not Eligible for Appraisal</vt:lpstr>
      <vt:lpstr>VA Appraisal Requirements</vt:lpstr>
      <vt:lpstr>Cancelling a VA Appraisal</vt:lpstr>
      <vt:lpstr>Sending Appraiser Feedback</vt:lpstr>
      <vt:lpstr>Appraisal Below Purchase Price</vt:lpstr>
      <vt:lpstr>Disputing an Appraised Value</vt:lpstr>
      <vt:lpstr>Buyer’s Option if Appraised Value is Low</vt:lpstr>
      <vt:lpstr>Notice of Value</vt:lpstr>
      <vt:lpstr>Minimum Property Requirements (MPRs)</vt:lpstr>
      <vt:lpstr>Minimum Property Requirements (MPRs)</vt:lpstr>
      <vt:lpstr>MPR Variations and Exemptions</vt:lpstr>
      <vt:lpstr>Basic MPRs that Impact VA Purchases</vt:lpstr>
      <vt:lpstr>Safe, Sound, and Sanitary</vt:lpstr>
      <vt:lpstr>Outside the Appraiser’s Scope</vt:lpstr>
      <vt:lpstr>Permitted vs. Non-Permitted Additions</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Kimberly Ritter</cp:lastModifiedBy>
  <cp:revision>309</cp:revision>
  <dcterms:created xsi:type="dcterms:W3CDTF">2010-04-12T23:12:02Z</dcterms:created>
  <dcterms:modified xsi:type="dcterms:W3CDTF">2022-01-25T04:35:42Z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