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4" r:id="rId3"/>
    <p:sldId id="325" r:id="rId4"/>
    <p:sldId id="293" r:id="rId5"/>
    <p:sldId id="294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299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CA46-A735-4046-BA30-FFCCEAA9114E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4F209-A539-49B9-BDC2-861C16F5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6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F209-A539-49B9-BDC2-861C16F520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7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65200"/>
            <a:fld id="{286BBE94-17E9-4FDD-8A55-4CA88D6FD2BD}" type="slidenum">
              <a:rPr lang="en-US" altLang="en-US" smtClean="0"/>
              <a:pPr defTabSz="965200"/>
              <a:t>2</a:t>
            </a:fld>
            <a:endParaRPr lang="en-US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731838"/>
            <a:ext cx="4772025" cy="3579812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557713"/>
            <a:ext cx="5414962" cy="4311650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6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F057-D2D5-794B-BD42-933B07D071D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190076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F209-A539-49B9-BDC2-861C16F520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1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234-5741-4D97-A776-817A58E05C54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1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BEC4-DE7A-4DF9-B060-3E24D03C3E81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3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8CF7-E6A2-41FC-A046-20659FD278F2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4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2EE8-8D1D-4FBF-AD2B-86BABE464A26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0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1FA5-314B-464B-8904-505EF6A20451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5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D388-D835-4751-9684-31242936964F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4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99F5-B7F7-4445-8744-F80AAB61201F}" type="datetime1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4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53CF-163A-4F44-BBD7-AE645A73D5EE}" type="datetime1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5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F3B3-643A-4EC8-BC94-8E80FA8DA074}" type="datetime1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B01D-1234-4598-9B62-3AA10C984A02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4218-FF5F-4E62-BEA9-6613D34BDC20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1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122F-CECA-4448-BF78-FBB5D0B78D1D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De-Mystifying VA Loan Myths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7B95-EA9F-BC40-A791-E928AF4C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3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rep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271" y="511228"/>
            <a:ext cx="66652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200" b="1" dirty="0">
                <a:solidFill>
                  <a:schemeClr val="bg1"/>
                </a:solidFill>
              </a:rPr>
              <a:t>[INSERT CHAPTER NAME]</a:t>
            </a:r>
          </a:p>
          <a:p>
            <a:pPr algn="ctr">
              <a:spcAft>
                <a:spcPts val="600"/>
              </a:spcAft>
            </a:pPr>
            <a:r>
              <a:rPr lang="en-US" sz="4200" b="1" dirty="0">
                <a:solidFill>
                  <a:schemeClr val="bg1"/>
                </a:solidFill>
              </a:rPr>
              <a:t>Lunch &amp; Learn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[INSERT DATE OF CLASS]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7404" y="3931699"/>
            <a:ext cx="3549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“De-Mystifying VA Loan Myths”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1" y="3464021"/>
            <a:ext cx="3654662" cy="27269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012675" y="3227942"/>
            <a:ext cx="0" cy="31618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84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E586-103A-4908-9BCA-E97BFB65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0135"/>
            <a:ext cx="1736334" cy="32901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Myth #3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1185-C64F-44DB-AE44-DA6E63D9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82" y="2404154"/>
            <a:ext cx="6822042" cy="30719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</a:rPr>
              <a:t>VA loans are small and only ideal for starter homes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C6E87-7DFC-4DE7-8ED0-79C19B67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8CFF1-2BD3-4441-A23A-0ADC6D75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0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077-D506-4DE5-8DA9-BB84E92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1928777"/>
            <a:ext cx="1417833" cy="24377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88C0-A43F-42AC-85D8-FC42A930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314" y="2188389"/>
            <a:ext cx="6678203" cy="2987211"/>
          </a:xfrm>
        </p:spPr>
        <p:txBody>
          <a:bodyPr>
            <a:noAutofit/>
          </a:bodyPr>
          <a:lstStyle/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In January 2020, the maximum guaranty limit was removed</a:t>
            </a:r>
          </a:p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This is subject to any previously used and unrestored entitlement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809A0-05E0-4268-BD8E-BAA495B4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8C356-7B9F-490E-80CD-A370224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4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E586-103A-4908-9BCA-E97BFB65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0135"/>
            <a:ext cx="1736334" cy="32901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Myth #4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1185-C64F-44DB-AE44-DA6E63D9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82" y="2404154"/>
            <a:ext cx="6822042" cy="30719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+mn-lt"/>
              </a:rPr>
              <a:t>VA Loans Take </a:t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</a:rPr>
              <a:t>too Long to Process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C6E87-7DFC-4DE7-8ED0-79C19B67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8CFF1-2BD3-4441-A23A-0ADC6D75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2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077-D506-4DE5-8DA9-BB84E92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1928777"/>
            <a:ext cx="1417833" cy="24377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88C0-A43F-42AC-85D8-FC42A930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314" y="2537717"/>
            <a:ext cx="6678203" cy="2637883"/>
          </a:xfrm>
        </p:spPr>
        <p:txBody>
          <a:bodyPr>
            <a:noAutofit/>
          </a:bodyPr>
          <a:lstStyle/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VA Loans can Close Fast!</a:t>
            </a:r>
            <a:endParaRPr lang="en-US" sz="2800" dirty="0">
              <a:solidFill>
                <a:srgbClr val="002060"/>
              </a:solidFill>
            </a:endParaRPr>
          </a:p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Processing times are no different than other loan types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809A0-05E0-4268-BD8E-BAA495B4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8C356-7B9F-490E-80CD-A370224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E586-103A-4908-9BCA-E97BFB65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0135"/>
            <a:ext cx="1736334" cy="32901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Myth #5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1185-C64F-44DB-AE44-DA6E63D9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82" y="2496619"/>
            <a:ext cx="6822042" cy="305142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002060"/>
                </a:solidFill>
              </a:rPr>
              <a:t>It’s too difficult to qualify for a government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C6E87-7DFC-4DE7-8ED0-79C19B67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8CFF1-2BD3-4441-A23A-0ADC6D75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7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077-D506-4DE5-8DA9-BB84E92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1928777"/>
            <a:ext cx="1417833" cy="24377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88C0-A43F-42AC-85D8-FC42A930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314" y="2537717"/>
            <a:ext cx="6678203" cy="2637883"/>
          </a:xfrm>
        </p:spPr>
        <p:txBody>
          <a:bodyPr>
            <a:noAutofit/>
          </a:bodyPr>
          <a:lstStyle/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VA Loans can be easier to qualify for</a:t>
            </a:r>
            <a:endParaRPr lang="en-US" sz="2800" dirty="0">
              <a:solidFill>
                <a:srgbClr val="002060"/>
              </a:solidFill>
            </a:endParaRPr>
          </a:p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If there is red tape, it is generally due to a lender overlay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809A0-05E0-4268-BD8E-BAA495B4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8C356-7B9F-490E-80CD-A370224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E586-103A-4908-9BCA-E97BFB65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0135"/>
            <a:ext cx="1736334" cy="32901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Myth #6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1185-C64F-44DB-AE44-DA6E63D9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82" y="2496619"/>
            <a:ext cx="6822042" cy="30514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</a:rPr>
              <a:t>VA loans are too expensive with the upfront Funding Fee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C6E87-7DFC-4DE7-8ED0-79C19B67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8CFF1-2BD3-4441-A23A-0ADC6D75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9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077-D506-4DE5-8DA9-BB84E92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1928777"/>
            <a:ext cx="1417833" cy="24377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88C0-A43F-42AC-85D8-FC42A930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314" y="1551397"/>
            <a:ext cx="6678203" cy="3965825"/>
          </a:xfrm>
        </p:spPr>
        <p:txBody>
          <a:bodyPr>
            <a:noAutofit/>
          </a:bodyPr>
          <a:lstStyle/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VA Loan is often cheaper than FHA or Conventional loans</a:t>
            </a:r>
            <a:endParaRPr lang="en-US" sz="2800" dirty="0">
              <a:solidFill>
                <a:srgbClr val="002060"/>
              </a:solidFill>
            </a:endParaRPr>
          </a:p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VA Funding Fee is rolled into the loan</a:t>
            </a:r>
            <a:endParaRPr lang="en-US" sz="2800" dirty="0">
              <a:solidFill>
                <a:srgbClr val="002060"/>
              </a:solidFill>
            </a:endParaRPr>
          </a:p>
          <a:p>
            <a:pPr marL="9144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When applicable 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(receiving compensation for disability),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the Veteran may be exempt from the funding fee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809A0-05E0-4268-BD8E-BAA495B4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8C356-7B9F-490E-80CD-A370224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9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E586-103A-4908-9BCA-E97BFB65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0135"/>
            <a:ext cx="1736334" cy="32901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Myth #7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1185-C64F-44DB-AE44-DA6E63D9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82" y="2712377"/>
            <a:ext cx="6822042" cy="283566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002060"/>
                </a:solidFill>
              </a:rPr>
              <a:t>Only Combat Veterans are Eligible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C6E87-7DFC-4DE7-8ED0-79C19B67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8CFF1-2BD3-4441-A23A-0ADC6D75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6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077-D506-4DE5-8DA9-BB84E92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1928777"/>
            <a:ext cx="1417833" cy="24377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88C0-A43F-42AC-85D8-FC42A930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314" y="1212351"/>
            <a:ext cx="6678203" cy="4685015"/>
          </a:xfrm>
        </p:spPr>
        <p:txBody>
          <a:bodyPr>
            <a:noAutofit/>
          </a:bodyPr>
          <a:lstStyle/>
          <a:p>
            <a:pPr marL="457200" indent="0">
              <a:buNone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You may be eligible if you are:</a:t>
            </a:r>
            <a:endParaRPr lang="en-US" sz="2800" dirty="0">
              <a:solidFill>
                <a:srgbClr val="002060"/>
              </a:solidFill>
            </a:endParaRPr>
          </a:p>
          <a:p>
            <a:pPr marL="914400" indent="-457200"/>
            <a:r>
              <a:rPr lang="en-US" sz="2800" dirty="0">
                <a:solidFill>
                  <a:srgbClr val="002060"/>
                </a:solidFill>
                <a:latin typeface="+mn-lt"/>
              </a:rPr>
              <a:t>Military Veteran</a:t>
            </a:r>
            <a:endParaRPr lang="en-US" sz="2800" dirty="0">
              <a:solidFill>
                <a:srgbClr val="002060"/>
              </a:solidFill>
            </a:endParaRPr>
          </a:p>
          <a:p>
            <a:pPr marL="914400" indent="-457200"/>
            <a:r>
              <a:rPr lang="en-US" sz="2800" dirty="0">
                <a:solidFill>
                  <a:srgbClr val="002060"/>
                </a:solidFill>
                <a:latin typeface="+mn-lt"/>
              </a:rPr>
              <a:t>Active-duty service member</a:t>
            </a:r>
            <a:endParaRPr lang="en-US" sz="2800" dirty="0">
              <a:solidFill>
                <a:srgbClr val="002060"/>
              </a:solidFill>
            </a:endParaRPr>
          </a:p>
          <a:p>
            <a:pPr marL="914400" indent="-457200"/>
            <a:r>
              <a:rPr lang="en-US" sz="2800" dirty="0">
                <a:solidFill>
                  <a:srgbClr val="002060"/>
                </a:solidFill>
                <a:latin typeface="+mn-lt"/>
              </a:rPr>
              <a:t>Reservist/National Guard</a:t>
            </a:r>
            <a:endParaRPr lang="en-US" sz="2800" dirty="0">
              <a:solidFill>
                <a:srgbClr val="002060"/>
              </a:solidFill>
            </a:endParaRPr>
          </a:p>
          <a:p>
            <a:pPr marL="914400" indent="-457200"/>
            <a:r>
              <a:rPr lang="en-US" sz="2800" dirty="0">
                <a:solidFill>
                  <a:srgbClr val="002060"/>
                </a:solidFill>
                <a:latin typeface="+mn-lt"/>
              </a:rPr>
              <a:t>Surviving Spouse</a:t>
            </a:r>
            <a:endParaRPr lang="en-US" sz="2800" dirty="0">
              <a:solidFill>
                <a:srgbClr val="002060"/>
              </a:solidFill>
            </a:endParaRPr>
          </a:p>
          <a:p>
            <a:pPr marL="914400" indent="-457200"/>
            <a:r>
              <a:rPr lang="en-US" sz="2800" dirty="0">
                <a:solidFill>
                  <a:srgbClr val="002060"/>
                </a:solidFill>
                <a:latin typeface="+mn-lt"/>
              </a:rPr>
              <a:t>Space Force</a:t>
            </a:r>
            <a:endParaRPr lang="en-US" sz="2800" dirty="0">
              <a:solidFill>
                <a:srgbClr val="002060"/>
              </a:solidFill>
            </a:endParaRPr>
          </a:p>
          <a:p>
            <a:pPr marL="914400" indent="-457200"/>
            <a:r>
              <a:rPr lang="en-US" sz="2800" dirty="0">
                <a:solidFill>
                  <a:srgbClr val="002060"/>
                </a:solidFill>
                <a:latin typeface="+mn-lt"/>
              </a:rPr>
              <a:t>*Academy Graduate</a:t>
            </a:r>
            <a:endParaRPr lang="en-US" sz="2800" dirty="0">
              <a:solidFill>
                <a:srgbClr val="002060"/>
              </a:solidFill>
            </a:endParaRPr>
          </a:p>
          <a:p>
            <a:pPr marL="914400" indent="-457200"/>
            <a:r>
              <a:rPr lang="en-US" sz="2800" dirty="0">
                <a:solidFill>
                  <a:srgbClr val="002060"/>
                </a:solidFill>
                <a:latin typeface="+mn-lt"/>
              </a:rPr>
              <a:t>*Certain National Health Service Officers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809A0-05E0-4268-BD8E-BAA495B4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8C356-7B9F-490E-80CD-A370224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8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42A10E-CAF2-47D3-B2F0-1E2D16F1E71C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33122" name="Rectangle 2" descr="Newsprint"/>
          <p:cNvSpPr>
            <a:spLocks noChangeArrowheads="1"/>
          </p:cNvSpPr>
          <p:nvPr/>
        </p:nvSpPr>
        <p:spPr bwMode="auto">
          <a:xfrm>
            <a:off x="3886200" y="304800"/>
            <a:ext cx="5029200" cy="1600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endParaRPr lang="en-US" altLang="en-US" sz="4800" b="1">
              <a:solidFill>
                <a:schemeClr val="tx1"/>
              </a:solidFill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2027104" y="325943"/>
            <a:ext cx="6788800" cy="72985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>
                <a:solidFill>
                  <a:schemeClr val="tx2"/>
                </a:solidFill>
                <a:latin typeface="Trebuchet MS" pitchFamily="34" charset="0"/>
              </a:rPr>
              <a:t>Pledge of Allegiance</a:t>
            </a:r>
            <a:endParaRPr lang="en-US" sz="4800" dirty="0">
              <a:solidFill>
                <a:srgbClr val="FFFF99"/>
              </a:solidFill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16015" r="3968" b="14587"/>
          <a:stretch/>
        </p:blipFill>
        <p:spPr>
          <a:xfrm>
            <a:off x="2124475" y="1905000"/>
            <a:ext cx="6594058" cy="42965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</p:spTree>
    <p:extLst>
      <p:ext uri="{BB962C8B-B14F-4D97-AF65-F5344CB8AC3E}">
        <p14:creationId xmlns:p14="http://schemas.microsoft.com/office/powerpoint/2010/main" val="318148068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E586-103A-4908-9BCA-E97BFB65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0135"/>
            <a:ext cx="1736334" cy="32901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Myth #8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1185-C64F-44DB-AE44-DA6E63D9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82" y="2373334"/>
            <a:ext cx="6822042" cy="283566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002060"/>
                </a:solidFill>
              </a:rPr>
              <a:t>Vets must be discharged or retired to use their                VA loan benefit.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C6E87-7DFC-4DE7-8ED0-79C19B67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8CFF1-2BD3-4441-A23A-0ADC6D75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0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077-D506-4DE5-8DA9-BB84E92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1928777"/>
            <a:ext cx="1417833" cy="24377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88C0-A43F-42AC-85D8-FC42A930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735" y="2609636"/>
            <a:ext cx="6924782" cy="1397285"/>
          </a:xfrm>
        </p:spPr>
        <p:txBody>
          <a:bodyPr>
            <a:noAutofit/>
          </a:bodyPr>
          <a:lstStyle/>
          <a:p>
            <a:pPr marL="914400" indent="-457200"/>
            <a:r>
              <a:rPr lang="en-US" sz="2800" dirty="0">
                <a:solidFill>
                  <a:srgbClr val="002060"/>
                </a:solidFill>
                <a:latin typeface="+mn-lt"/>
              </a:rPr>
              <a:t>Can still be serving on active duty</a:t>
            </a:r>
          </a:p>
          <a:p>
            <a:pPr marL="914400" indent="-457200"/>
            <a:r>
              <a:rPr lang="en-US" sz="2800" dirty="0">
                <a:solidFill>
                  <a:srgbClr val="002060"/>
                </a:solidFill>
              </a:rPr>
              <a:t>In the reserves/guard</a:t>
            </a:r>
          </a:p>
          <a:p>
            <a:pPr marL="914400" indent="-457200"/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809A0-05E0-4268-BD8E-BAA495B4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8C356-7B9F-490E-80CD-A370224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60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E586-103A-4908-9BCA-E97BFB65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0135"/>
            <a:ext cx="1736334" cy="32901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Myth #9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1185-C64F-44DB-AE44-DA6E63D9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82" y="2178122"/>
            <a:ext cx="6822042" cy="283566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002060"/>
                </a:solidFill>
              </a:rPr>
              <a:t>Vets who are serving away from home or overseas can’t get a loan until they can return to occupy the property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C6E87-7DFC-4DE7-8ED0-79C19B67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8CFF1-2BD3-4441-A23A-0ADC6D75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077-D506-4DE5-8DA9-BB84E92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1928777"/>
            <a:ext cx="1417833" cy="24377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88C0-A43F-42AC-85D8-FC42A930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735" y="1928776"/>
            <a:ext cx="6924782" cy="3454881"/>
          </a:xfrm>
        </p:spPr>
        <p:txBody>
          <a:bodyPr>
            <a:noAutofit/>
          </a:bodyPr>
          <a:lstStyle/>
          <a:p>
            <a:pPr marL="914400" indent="-457200"/>
            <a:r>
              <a:rPr lang="en-US" sz="2800" dirty="0">
                <a:solidFill>
                  <a:srgbClr val="002060"/>
                </a:solidFill>
                <a:latin typeface="+mn-lt"/>
              </a:rPr>
              <a:t>VA requires owner occupancy within 60 days</a:t>
            </a:r>
            <a:endParaRPr lang="en-US" sz="2800" dirty="0">
              <a:solidFill>
                <a:srgbClr val="002060"/>
              </a:solidFill>
            </a:endParaRPr>
          </a:p>
          <a:p>
            <a:pPr marL="914400" indent="-457200"/>
            <a:r>
              <a:rPr lang="en-US" sz="2800" dirty="0">
                <a:solidFill>
                  <a:srgbClr val="002060"/>
                </a:solidFill>
                <a:latin typeface="+mn-lt"/>
              </a:rPr>
              <a:t>May get an extension of up to 12 months</a:t>
            </a:r>
            <a:endParaRPr lang="en-US" sz="2800" dirty="0">
              <a:solidFill>
                <a:srgbClr val="002060"/>
              </a:solidFill>
            </a:endParaRPr>
          </a:p>
          <a:p>
            <a:pPr marL="914400" indent="-457200"/>
            <a:r>
              <a:rPr lang="en-US" sz="2800" dirty="0">
                <a:solidFill>
                  <a:srgbClr val="002060"/>
                </a:solidFill>
                <a:latin typeface="+mn-lt"/>
              </a:rPr>
              <a:t>Occupancy by a Spouse or dependent child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809A0-05E0-4268-BD8E-BAA495B4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8C356-7B9F-490E-80CD-A370224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5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E586-103A-4908-9BCA-E97BFB65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0135"/>
            <a:ext cx="1736334" cy="32901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Myth #10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1185-C64F-44DB-AE44-DA6E63D9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82" y="2414424"/>
            <a:ext cx="6822042" cy="283566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002060"/>
                </a:solidFill>
              </a:rPr>
              <a:t>Widows or Widowers of Vets are not eligible for the VA loan benefit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C6E87-7DFC-4DE7-8ED0-79C19B67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8CFF1-2BD3-4441-A23A-0ADC6D75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53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077-D506-4DE5-8DA9-BB84E92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1928777"/>
            <a:ext cx="1417833" cy="24377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88C0-A43F-42AC-85D8-FC42A930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735" y="832208"/>
            <a:ext cx="6924782" cy="4962418"/>
          </a:xfrm>
        </p:spPr>
        <p:txBody>
          <a:bodyPr>
            <a:noAutofit/>
          </a:bodyPr>
          <a:lstStyle/>
          <a:p>
            <a:r>
              <a:rPr lang="en-US" sz="2400" b="0" i="0" dirty="0">
                <a:solidFill>
                  <a:srgbClr val="002060"/>
                </a:solidFill>
                <a:effectLst/>
              </a:rPr>
              <a:t>was married to a service member who died on active duty, active duty for training, or inactive duty training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060"/>
                </a:solidFill>
                <a:effectLst/>
              </a:rPr>
              <a:t>Was married to a veteran who died and was in receipt of compensation at the time of death for a service-connected disability rated totally disabling if: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Rated for 10 or more years proceeding death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2060"/>
                </a:solidFill>
                <a:effectLst/>
              </a:rPr>
              <a:t>Rated not less than 5 years </a:t>
            </a:r>
            <a:r>
              <a:rPr lang="en-US" sz="2000" dirty="0">
                <a:solidFill>
                  <a:srgbClr val="002060"/>
                </a:solidFill>
              </a:rPr>
              <a:t>from the date of </a:t>
            </a:r>
            <a:r>
              <a:rPr lang="en-US" sz="2000" b="0" i="0" dirty="0">
                <a:solidFill>
                  <a:srgbClr val="002060"/>
                </a:solidFill>
                <a:effectLst/>
              </a:rPr>
              <a:t>release from active duty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Was a former prisoner of war and rated not less than 1-year proceeding death</a:t>
            </a:r>
            <a:endParaRPr lang="en-US" sz="2400" b="0" i="0" dirty="0">
              <a:solidFill>
                <a:srgbClr val="00206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Other factors may apply</a:t>
            </a:r>
            <a:endParaRPr lang="en-US" sz="2400" b="0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809A0-05E0-4268-BD8E-BAA495B4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8C356-7B9F-490E-80CD-A370224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87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E586-103A-4908-9BCA-E97BFB65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0135"/>
            <a:ext cx="1736334" cy="32901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Myth #11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1185-C64F-44DB-AE44-DA6E63D9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82" y="2414424"/>
            <a:ext cx="6822042" cy="283566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002060"/>
                </a:solidFill>
              </a:rPr>
              <a:t>VA Loans require            perfect credit scores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C6E87-7DFC-4DE7-8ED0-79C19B67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8CFF1-2BD3-4441-A23A-0ADC6D75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3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077-D506-4DE5-8DA9-BB84E92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1928777"/>
            <a:ext cx="1417833" cy="24377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88C0-A43F-42AC-85D8-FC42A930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735" y="2404150"/>
            <a:ext cx="6924782" cy="281511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n-lt"/>
              </a:rPr>
              <a:t>VA does not have a minimum credit score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  <a:latin typeface="+mn-lt"/>
              </a:rPr>
              <a:t>Lenders have their own credit requirements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  <a:latin typeface="+mn-lt"/>
              </a:rPr>
              <a:t>Credit scores as low as 500 with select lenders</a:t>
            </a:r>
            <a:endParaRPr lang="en-US" sz="2400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809A0-05E0-4268-BD8E-BAA495B4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8C356-7B9F-490E-80CD-A370224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8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E586-103A-4908-9BCA-E97BFB65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0135"/>
            <a:ext cx="1736334" cy="32901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Myth #12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1185-C64F-44DB-AE44-DA6E63D9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82" y="2630179"/>
            <a:ext cx="6822042" cy="2804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</a:rPr>
              <a:t>The VA appraisal is a nightmare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C6E87-7DFC-4DE7-8ED0-79C19B67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8CFF1-2BD3-4441-A23A-0ADC6D75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077-D506-4DE5-8DA9-BB84E92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1928777"/>
            <a:ext cx="1417833" cy="24377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88C0-A43F-42AC-85D8-FC42A930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735" y="1921265"/>
            <a:ext cx="6924782" cy="3708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The VA appraisal isn’t much different than other loans: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  <a:latin typeface="+mn-lt"/>
              </a:rPr>
              <a:t>VA Appraisers follow the MPR’s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  <a:latin typeface="+mn-lt"/>
              </a:rPr>
              <a:t>Homes need to be in good condition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  <a:latin typeface="+mn-lt"/>
              </a:rPr>
              <a:t>Low Value (Tidewater Initiative)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  <a:latin typeface="+mn-lt"/>
              </a:rPr>
              <a:t>Reconsideration of Value option</a:t>
            </a:r>
            <a:endParaRPr lang="en-US" sz="2400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809A0-05E0-4268-BD8E-BAA495B4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8C356-7B9F-490E-80CD-A370224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5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MCj04413320000[1]"/>
          <p:cNvPicPr>
            <a:picLocks noChangeAspect="1" noChangeArrowheads="1"/>
          </p:cNvPicPr>
          <p:nvPr/>
        </p:nvPicPr>
        <p:blipFill rotWithShape="1">
          <a:blip r:embed="rId3" cstate="print"/>
          <a:srcRect l="16809" r="22194"/>
          <a:stretch/>
        </p:blipFill>
        <p:spPr bwMode="auto">
          <a:xfrm>
            <a:off x="3183311" y="1680988"/>
            <a:ext cx="2656354" cy="435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44557" y="240772"/>
            <a:ext cx="6876975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</a:rPr>
              <a:t>Please Silence All Cell Phones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16584" y="6349429"/>
            <a:ext cx="617784" cy="35405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C37172B-8FD9-4183-8C2F-0A29B99E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2278" y="6356350"/>
            <a:ext cx="2895600" cy="383497"/>
          </a:xfrm>
        </p:spPr>
        <p:txBody>
          <a:bodyPr/>
          <a:lstStyle/>
          <a:p>
            <a:r>
              <a:rPr lang="en-US" dirty="0"/>
              <a:t>Writing a Great VA Loan Offer</a:t>
            </a:r>
          </a:p>
        </p:txBody>
      </p:sp>
    </p:spTree>
    <p:extLst>
      <p:ext uri="{BB962C8B-B14F-4D97-AF65-F5344CB8AC3E}">
        <p14:creationId xmlns:p14="http://schemas.microsoft.com/office/powerpoint/2010/main" val="1178805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51" y="759782"/>
            <a:ext cx="5596568" cy="559656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</p:spTree>
    <p:extLst>
      <p:ext uri="{BB962C8B-B14F-4D97-AF65-F5344CB8AC3E}">
        <p14:creationId xmlns:p14="http://schemas.microsoft.com/office/powerpoint/2010/main" val="1818461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6679" y="1355073"/>
            <a:ext cx="657156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u="sng" dirty="0"/>
          </a:p>
          <a:p>
            <a:pPr algn="ctr"/>
            <a:endParaRPr lang="en-US" sz="3200" dirty="0"/>
          </a:p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Get Involved and join Today!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90000"/>
                    <a:lumOff val="10000"/>
                  </a:schemeClr>
                </a:solidFill>
                <a:hlinkClick r:id="rId2"/>
              </a:rPr>
              <a:t>www.VAREP.net</a:t>
            </a:r>
            <a:endParaRPr lang="en-US" sz="32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Thank You!</a:t>
            </a:r>
          </a:p>
          <a:p>
            <a:pPr algn="ctr"/>
            <a:endParaRPr lang="en-US" sz="32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</p:spTree>
    <p:extLst>
      <p:ext uri="{BB962C8B-B14F-4D97-AF65-F5344CB8AC3E}">
        <p14:creationId xmlns:p14="http://schemas.microsoft.com/office/powerpoint/2010/main" val="277740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685800" y="-76200"/>
            <a:ext cx="4267200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solidFill>
                  <a:schemeClr val="bg1"/>
                </a:solidFill>
              </a:rPr>
              <a:t>WHY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1143000"/>
            <a:ext cx="144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19600" y="4572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EXIST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" y="0"/>
            <a:ext cx="914255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4319" y="814626"/>
            <a:ext cx="55052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+mj-lt"/>
              </a:rPr>
              <a:t>Let’s Get Started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6973" y="2308959"/>
            <a:ext cx="55052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C00000"/>
                </a:solidFill>
              </a:rPr>
              <a:t>De-Mystifying VA Loan Myths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3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695" y="142185"/>
            <a:ext cx="6754250" cy="1253911"/>
          </a:xfrm>
        </p:spPr>
        <p:txBody>
          <a:bodyPr>
            <a:normAutofit/>
          </a:bodyPr>
          <a:lstStyle/>
          <a:p>
            <a:pPr algn="l"/>
            <a:r>
              <a:rPr lang="en-US" sz="31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VA Loan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695" y="1574377"/>
            <a:ext cx="3497858" cy="28207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40"/>
                </a:solidFill>
                <a:ea typeface="Times New Roman" pitchFamily="18" charset="0"/>
                <a:cs typeface="Calibri"/>
              </a:rPr>
              <a:t>The Home Loan Guaranty program was originally conceived in 1944 to help veterans buy homes when returning from World War II.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42" y="1860222"/>
            <a:ext cx="3080734" cy="2340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087695" y="4395137"/>
            <a:ext cx="6754250" cy="1432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40"/>
                </a:solidFill>
                <a:ea typeface="Times New Roman" pitchFamily="18" charset="0"/>
                <a:cs typeface="Calibri"/>
              </a:rPr>
              <a:t>The VA Loan is considered a veteran benefit earned through honorable service and is part of the GI Bill.  </a:t>
            </a:r>
          </a:p>
          <a:p>
            <a:pPr marL="0" indent="0" algn="just">
              <a:spcAft>
                <a:spcPts val="1200"/>
              </a:spcAft>
              <a:buFont typeface="Arial"/>
              <a:buNone/>
            </a:pPr>
            <a:endParaRPr lang="en-US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</p:spTree>
    <p:extLst>
      <p:ext uri="{BB962C8B-B14F-4D97-AF65-F5344CB8AC3E}">
        <p14:creationId xmlns:p14="http://schemas.microsoft.com/office/powerpoint/2010/main" val="349063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E586-103A-4908-9BCA-E97BFB65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0135"/>
            <a:ext cx="1736334" cy="32901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Myth #1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1185-C64F-44DB-AE44-DA6E63D9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82" y="2404154"/>
            <a:ext cx="6822042" cy="30719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</a:rPr>
              <a:t>Veterans only have one chance to use their VA home loan benefit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C6E87-7DFC-4DE7-8ED0-79C19B67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8CFF1-2BD3-4441-A23A-0ADC6D75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96AF8-6027-42A2-AC40-F5726460C8B4}"/>
              </a:ext>
            </a:extLst>
          </p:cNvPr>
          <p:cNvSpPr txBox="1"/>
          <p:nvPr/>
        </p:nvSpPr>
        <p:spPr>
          <a:xfrm>
            <a:off x="2198670" y="318768"/>
            <a:ext cx="6488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Dispelling 12 VA Loan Myths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315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077-D506-4DE5-8DA9-BB84E92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1928777"/>
            <a:ext cx="1417833" cy="24377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88C0-A43F-42AC-85D8-FC42A930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314" y="934948"/>
            <a:ext cx="6678203" cy="519121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Can be used multiple times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Can be a starter home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Upgrade Home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Refinance/Cash-out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Can own more than one if there is enough entitlement </a:t>
            </a:r>
          </a:p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Depending on the amount, you may not have to restore your entitlement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809A0-05E0-4268-BD8E-BAA495B4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8C356-7B9F-490E-80CD-A370224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E586-103A-4908-9BCA-E97BFB65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0135"/>
            <a:ext cx="1736334" cy="32901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Myth #2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1185-C64F-44DB-AE44-DA6E63D9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82" y="2404154"/>
            <a:ext cx="6822042" cy="30719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</a:rPr>
              <a:t>VA loans can only be used to buy a house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C6E87-7DFC-4DE7-8ED0-79C19B67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8CFF1-2BD3-4441-A23A-0ADC6D75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0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077-D506-4DE5-8DA9-BB84E92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1928777"/>
            <a:ext cx="1417833" cy="24377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88C0-A43F-42AC-85D8-FC42A930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026" y="482883"/>
            <a:ext cx="6801492" cy="6023422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A single-family house</a:t>
            </a:r>
          </a:p>
          <a:p>
            <a:r>
              <a:rPr lang="en-US" sz="2600" dirty="0">
                <a:solidFill>
                  <a:srgbClr val="002060"/>
                </a:solidFill>
              </a:rPr>
              <a:t>A condominium unit in a VA-approved complex</a:t>
            </a:r>
          </a:p>
          <a:p>
            <a:r>
              <a:rPr lang="en-US" sz="2600" dirty="0">
                <a:solidFill>
                  <a:srgbClr val="002060"/>
                </a:solidFill>
              </a:rPr>
              <a:t>A multi-family property (up to 4 units per VA-eligible borrower)</a:t>
            </a:r>
          </a:p>
          <a:p>
            <a:r>
              <a:rPr lang="en-US" sz="2600" dirty="0">
                <a:solidFill>
                  <a:srgbClr val="002060"/>
                </a:solidFill>
              </a:rPr>
              <a:t>Build a home (check with your lender)</a:t>
            </a:r>
          </a:p>
          <a:p>
            <a:r>
              <a:rPr lang="en-US" sz="2600" dirty="0">
                <a:solidFill>
                  <a:srgbClr val="002060"/>
                </a:solidFill>
              </a:rPr>
              <a:t>Buy and improve a property</a:t>
            </a:r>
          </a:p>
          <a:p>
            <a:r>
              <a:rPr lang="en-US" sz="2600" dirty="0">
                <a:solidFill>
                  <a:srgbClr val="002060"/>
                </a:solidFill>
              </a:rPr>
              <a:t>Make energy efficient improvements</a:t>
            </a:r>
          </a:p>
          <a:p>
            <a:r>
              <a:rPr lang="en-US" sz="2600" dirty="0">
                <a:solidFill>
                  <a:srgbClr val="002060"/>
                </a:solidFill>
              </a:rPr>
              <a:t>Buy a manufactured home and/or lot (certain lenders)</a:t>
            </a:r>
          </a:p>
          <a:p>
            <a:r>
              <a:rPr lang="en-US" sz="2600" dirty="0">
                <a:solidFill>
                  <a:srgbClr val="002060"/>
                </a:solidFill>
              </a:rPr>
              <a:t>Streamline refinance for a lower rate/payment or cash-out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809A0-05E0-4268-BD8E-BAA495B4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De-Mystifying VA Loan Myths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8C356-7B9F-490E-80CD-A370224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7B95-EA9F-BC40-A791-E928AF4C95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3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0000"/>
      </a:accent1>
      <a:accent2>
        <a:srgbClr val="A60000"/>
      </a:accent2>
      <a:accent3>
        <a:srgbClr val="000080"/>
      </a:accent3>
      <a:accent4>
        <a:srgbClr val="000065"/>
      </a:accent4>
      <a:accent5>
        <a:srgbClr val="404040"/>
      </a:accent5>
      <a:accent6>
        <a:srgbClr val="BFBFBF"/>
      </a:accent6>
      <a:hlink>
        <a:srgbClr val="FF0000"/>
      </a:hlink>
      <a:folHlink>
        <a:srgbClr val="FF00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8415</TotalTime>
  <Words>867</Words>
  <Application>Microsoft Office PowerPoint</Application>
  <PresentationFormat>On-screen Show (4:3)</PresentationFormat>
  <Paragraphs>172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Trebuchet MS</vt:lpstr>
      <vt:lpstr>Wingdings</vt:lpstr>
      <vt:lpstr>Office Theme</vt:lpstr>
      <vt:lpstr>PowerPoint Presentation</vt:lpstr>
      <vt:lpstr>PowerPoint Presentation</vt:lpstr>
      <vt:lpstr>Please Silence All Cell Phones</vt:lpstr>
      <vt:lpstr>PowerPoint Presentation</vt:lpstr>
      <vt:lpstr>VA Loan History</vt:lpstr>
      <vt:lpstr>Myth #1   </vt:lpstr>
      <vt:lpstr>False</vt:lpstr>
      <vt:lpstr>Myth #2   </vt:lpstr>
      <vt:lpstr>False</vt:lpstr>
      <vt:lpstr>Myth #3   </vt:lpstr>
      <vt:lpstr>False</vt:lpstr>
      <vt:lpstr>Myth #4   </vt:lpstr>
      <vt:lpstr>False</vt:lpstr>
      <vt:lpstr>Myth #5   </vt:lpstr>
      <vt:lpstr>False</vt:lpstr>
      <vt:lpstr>Myth #6   </vt:lpstr>
      <vt:lpstr>False</vt:lpstr>
      <vt:lpstr>Myth #7   </vt:lpstr>
      <vt:lpstr>False</vt:lpstr>
      <vt:lpstr>Myth #8   </vt:lpstr>
      <vt:lpstr>False</vt:lpstr>
      <vt:lpstr>Myth #9   </vt:lpstr>
      <vt:lpstr>False</vt:lpstr>
      <vt:lpstr>Myth #10   </vt:lpstr>
      <vt:lpstr>False</vt:lpstr>
      <vt:lpstr>Myth #11   </vt:lpstr>
      <vt:lpstr>False</vt:lpstr>
      <vt:lpstr>Myth #12   </vt:lpstr>
      <vt:lpstr>False</vt:lpstr>
      <vt:lpstr>PowerPoint Presentation</vt:lpstr>
      <vt:lpstr>PowerPoint Presentation</vt:lpstr>
    </vt:vector>
  </TitlesOfParts>
  <Company>VAREP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 Line 1 Course Title Line 2</dc:title>
  <dc:creator>Heather Nelson</dc:creator>
  <cp:lastModifiedBy>Kimberly Ritter</cp:lastModifiedBy>
  <cp:revision>85</cp:revision>
  <dcterms:created xsi:type="dcterms:W3CDTF">2014-02-25T19:21:22Z</dcterms:created>
  <dcterms:modified xsi:type="dcterms:W3CDTF">2022-01-25T04:42:07Z</dcterms:modified>
</cp:coreProperties>
</file>